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0" r:id="rId9"/>
    <p:sldId id="266" r:id="rId10"/>
    <p:sldId id="261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12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2503A3-9E28-4F80-9137-653E5C66280B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D38EE-AEBD-4496-9C1F-C99D349CF182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D73124-A8B7-4AAB-AFA5-462C7112D06D}" type="slidenum">
              <a:rPr lang="id-ID" smtClean="0">
                <a:latin typeface="Times New Roman" pitchFamily="18" charset="0"/>
              </a:rPr>
              <a:pPr/>
              <a:t>8</a:t>
            </a:fld>
            <a:endParaRPr lang="id-ID" smtClean="0">
              <a:latin typeface="Times New Roman" pitchFamily="18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D73124-A8B7-4AAB-AFA5-462C7112D06D}" type="slidenum">
              <a:rPr lang="id-ID" smtClean="0">
                <a:latin typeface="Times New Roman" pitchFamily="18" charset="0"/>
              </a:rPr>
              <a:pPr/>
              <a:t>9</a:t>
            </a:fld>
            <a:endParaRPr lang="id-ID" smtClean="0">
              <a:latin typeface="Times New Roman" pitchFamily="18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E5DD8A-73E7-4A07-B1AD-2135E897103C}" type="slidenum">
              <a:rPr lang="id-ID" smtClean="0">
                <a:latin typeface="Times New Roman" pitchFamily="18" charset="0"/>
              </a:rPr>
              <a:pPr/>
              <a:t>10</a:t>
            </a:fld>
            <a:endParaRPr lang="id-ID" smtClean="0">
              <a:latin typeface="Times New Roman" pitchFamily="18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65AE7-27F9-476B-9067-B6A52C12A7FE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9BFA-8590-4BF3-A129-33903C9A737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65AE7-27F9-476B-9067-B6A52C12A7FE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9BFA-8590-4BF3-A129-33903C9A737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65AE7-27F9-476B-9067-B6A52C12A7FE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9BFA-8590-4BF3-A129-33903C9A737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65AE7-27F9-476B-9067-B6A52C12A7FE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9BFA-8590-4BF3-A129-33903C9A737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65AE7-27F9-476B-9067-B6A52C12A7FE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9BFA-8590-4BF3-A129-33903C9A737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65AE7-27F9-476B-9067-B6A52C12A7FE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9BFA-8590-4BF3-A129-33903C9A737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65AE7-27F9-476B-9067-B6A52C12A7FE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9BFA-8590-4BF3-A129-33903C9A737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65AE7-27F9-476B-9067-B6A52C12A7FE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9BFA-8590-4BF3-A129-33903C9A737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65AE7-27F9-476B-9067-B6A52C12A7FE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9BFA-8590-4BF3-A129-33903C9A737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65AE7-27F9-476B-9067-B6A52C12A7FE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9BFA-8590-4BF3-A129-33903C9A737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65AE7-27F9-476B-9067-B6A52C12A7FE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9BFA-8590-4BF3-A129-33903C9A737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65AE7-27F9-476B-9067-B6A52C12A7FE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9BFA-8590-4BF3-A129-33903C9A7378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UJI ANOVA </a:t>
            </a:r>
            <a:br>
              <a:rPr lang="id-ID" dirty="0" smtClean="0"/>
            </a:br>
            <a:r>
              <a:rPr lang="id-ID" dirty="0" smtClean="0"/>
              <a:t>(ANALISYS OF VARIAN)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54" name="Group 1078"/>
          <p:cNvGraphicFramePr>
            <a:graphicFrameLocks noGrp="1"/>
          </p:cNvGraphicFramePr>
          <p:nvPr/>
        </p:nvGraphicFramePr>
        <p:xfrm>
          <a:off x="838200" y="639763"/>
          <a:ext cx="7696200" cy="1493520"/>
        </p:xfrm>
        <a:graphic>
          <a:graphicData uri="http://schemas.openxmlformats.org/drawingml/2006/table">
            <a:tbl>
              <a:tblPr/>
              <a:tblGrid>
                <a:gridCol w="1676400"/>
                <a:gridCol w="1447800"/>
                <a:gridCol w="1524000"/>
                <a:gridCol w="1828800"/>
                <a:gridCol w="1219200"/>
              </a:tblGrid>
              <a:tr h="203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Sumber adanya perbedaan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Jumlah Kuadrat (JK)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Derajat Kebebasan (df)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Rata-rata Jumlah Kuadrat (RJK)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Antar kelompok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19.73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k – 1 = 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9.865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11.838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Inter kelompok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 – k = 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0.833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148" name="Text Box 1079"/>
          <p:cNvSpPr txBox="1">
            <a:spLocks noChangeArrowheads="1"/>
          </p:cNvSpPr>
          <p:nvPr/>
        </p:nvSpPr>
        <p:spPr bwMode="auto">
          <a:xfrm>
            <a:off x="1050925" y="2112963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id-ID"/>
          </a:p>
        </p:txBody>
      </p:sp>
      <p:sp>
        <p:nvSpPr>
          <p:cNvPr id="5149" name="Text Box 1080"/>
          <p:cNvSpPr txBox="1">
            <a:spLocks noChangeArrowheads="1"/>
          </p:cNvSpPr>
          <p:nvPr/>
        </p:nvSpPr>
        <p:spPr bwMode="auto">
          <a:xfrm>
            <a:off x="822325" y="2112963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id-ID"/>
          </a:p>
        </p:txBody>
      </p:sp>
      <p:graphicFrame>
        <p:nvGraphicFramePr>
          <p:cNvPr id="5122" name="Object 1081"/>
          <p:cNvGraphicFramePr>
            <a:graphicFrameLocks noChangeAspect="1"/>
          </p:cNvGraphicFramePr>
          <p:nvPr/>
        </p:nvGraphicFramePr>
        <p:xfrm>
          <a:off x="1309688" y="2286000"/>
          <a:ext cx="276225" cy="304800"/>
        </p:xfrm>
        <a:graphic>
          <a:graphicData uri="http://schemas.openxmlformats.org/presentationml/2006/ole">
            <p:oleObj spid="_x0000_s1026" name="Equation" r:id="rId4" imgW="126720" imgH="139680" progId="Equation.3">
              <p:embed/>
            </p:oleObj>
          </a:graphicData>
        </a:graphic>
      </p:graphicFrame>
      <p:sp>
        <p:nvSpPr>
          <p:cNvPr id="5150" name="Text Box 1082"/>
          <p:cNvSpPr txBox="1">
            <a:spLocks noChangeArrowheads="1"/>
          </p:cNvSpPr>
          <p:nvPr/>
        </p:nvSpPr>
        <p:spPr bwMode="auto">
          <a:xfrm>
            <a:off x="1446213" y="2222500"/>
            <a:ext cx="624998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 = 0.05 ; df = 2 dan 12 ; </a:t>
            </a:r>
            <a:r>
              <a:rPr lang="en-US">
                <a:solidFill>
                  <a:srgbClr val="FF0000"/>
                </a:solidFill>
              </a:rPr>
              <a:t>F tabel = 3.88 </a:t>
            </a:r>
            <a:r>
              <a:rPr lang="en-US"/>
              <a:t>; F hitung = 11.838</a:t>
            </a:r>
          </a:p>
          <a:p>
            <a:r>
              <a:rPr lang="en-US"/>
              <a:t>F</a:t>
            </a:r>
            <a:r>
              <a:rPr lang="en-US" baseline="-25000"/>
              <a:t> hitung</a:t>
            </a:r>
            <a:r>
              <a:rPr lang="en-US"/>
              <a:t> &gt; F </a:t>
            </a:r>
            <a:r>
              <a:rPr lang="en-US" baseline="-25000"/>
              <a:t>tabel</a:t>
            </a:r>
            <a:r>
              <a:rPr lang="en-US"/>
              <a:t> , maka Ho ditolak </a:t>
            </a:r>
          </a:p>
          <a:p>
            <a:r>
              <a:rPr lang="en-US"/>
              <a:t>Terdapat perbedaan pandangan siswa SD, SLTP, SMU terhadap IPS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3400" y="3505200"/>
            <a:ext cx="8139113" cy="10779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/>
              <a:t>Cara membaca tabel F :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US"/>
              <a:t>Arah horisontal adalah numerator, df nya antar kelompok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US"/>
              <a:t>Arah vertikal adalah denominator, df nya inter kelompok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US"/>
              <a:t>Skor dalam tiap sel </a:t>
            </a:r>
            <a:r>
              <a:rPr lang="en-US">
                <a:sym typeface="Wingdings" pitchFamily="2" charset="2"/>
              </a:rPr>
              <a:t> bagian atas adalah untuk 95% dan bagian bawah untuk 99%</a:t>
            </a:r>
            <a:endParaRPr lang="en-US"/>
          </a:p>
        </p:txBody>
      </p:sp>
      <p:sp>
        <p:nvSpPr>
          <p:cNvPr id="5153" name="TextBox 14"/>
          <p:cNvSpPr txBox="1">
            <a:spLocks noChangeArrowheads="1"/>
          </p:cNvSpPr>
          <p:nvPr/>
        </p:nvSpPr>
        <p:spPr bwMode="auto">
          <a:xfrm>
            <a:off x="685800" y="5105400"/>
            <a:ext cx="752951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Contoh : kasus di atas, </a:t>
            </a:r>
          </a:p>
          <a:p>
            <a:r>
              <a:rPr lang="en-US"/>
              <a:t>df antar kelompok 2 ; df inter kelompok 12 ; distribusi F 95%</a:t>
            </a:r>
          </a:p>
          <a:p>
            <a:r>
              <a:rPr lang="en-US"/>
              <a:t>Maka membaca tabelnya adalah horisontal lihat kolom df 2, vertikal lihat baris 12</a:t>
            </a:r>
          </a:p>
          <a:p>
            <a:r>
              <a:rPr lang="en-US"/>
              <a:t>Lalu lihat angka pada sel pertemuan 2 dan 12 bagian atas yakni 3.88</a:t>
            </a:r>
          </a:p>
          <a:p>
            <a:r>
              <a:rPr lang="en-US">
                <a:solidFill>
                  <a:srgbClr val="FF0000"/>
                </a:solidFill>
              </a:rPr>
              <a:t>Maka F tabel adalah 3.88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362274"/>
          </a:xfrm>
        </p:spPr>
        <p:txBody>
          <a:bodyPr>
            <a:noAutofit/>
          </a:bodyPr>
          <a:lstStyle/>
          <a:p>
            <a:pPr algn="just"/>
            <a:r>
              <a:rPr lang="en-US" sz="2400" dirty="0" err="1" smtClean="0"/>
              <a:t>Contoh</a:t>
            </a:r>
            <a:r>
              <a:rPr lang="en-US" sz="2400" dirty="0" smtClean="0"/>
              <a:t> :</a:t>
            </a:r>
            <a:r>
              <a:rPr lang="id-ID" sz="2400" dirty="0" smtClean="0"/>
              <a:t/>
            </a:r>
            <a:br>
              <a:rPr lang="id-ID" sz="2400" dirty="0" smtClean="0"/>
            </a:br>
            <a:r>
              <a:rPr lang="en-US" sz="2400" dirty="0" err="1" smtClean="0"/>
              <a:t>Sebuah</a:t>
            </a:r>
            <a:r>
              <a:rPr lang="en-US" sz="2400" dirty="0" smtClean="0"/>
              <a:t> </a:t>
            </a:r>
            <a:r>
              <a:rPr lang="en-US" sz="2400" dirty="0" err="1" smtClean="0"/>
              <a:t>penelitian</a:t>
            </a:r>
            <a:r>
              <a:rPr lang="en-US" sz="2400" dirty="0" smtClean="0"/>
              <a:t>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mengetahui</a:t>
            </a:r>
            <a:r>
              <a:rPr lang="en-US" sz="2400" dirty="0" smtClean="0"/>
              <a:t> </a:t>
            </a:r>
            <a:r>
              <a:rPr lang="en-US" sz="2400" dirty="0" err="1" smtClean="0"/>
              <a:t>apakah</a:t>
            </a:r>
            <a:r>
              <a:rPr lang="en-US" sz="2400" dirty="0" smtClean="0"/>
              <a:t> </a:t>
            </a:r>
            <a:r>
              <a:rPr lang="en-US" sz="2400" dirty="0" err="1" smtClean="0"/>
              <a:t>ada</a:t>
            </a:r>
            <a:r>
              <a:rPr lang="en-US" sz="2400" dirty="0" smtClean="0"/>
              <a:t> </a:t>
            </a:r>
            <a:r>
              <a:rPr lang="en-US" sz="2400" dirty="0" err="1" smtClean="0"/>
              <a:t>perbedaan</a:t>
            </a:r>
            <a:r>
              <a:rPr lang="en-US" sz="2400" dirty="0" smtClean="0"/>
              <a:t> </a:t>
            </a:r>
            <a:r>
              <a:rPr lang="en-US" sz="2400" dirty="0" err="1" smtClean="0"/>
              <a:t>metode</a:t>
            </a:r>
            <a:r>
              <a:rPr lang="en-US" sz="2400" dirty="0" smtClean="0"/>
              <a:t> </a:t>
            </a:r>
            <a:r>
              <a:rPr lang="en-US" sz="2400" dirty="0" err="1" smtClean="0"/>
              <a:t>kerja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tingkat</a:t>
            </a:r>
            <a:r>
              <a:rPr lang="en-US" sz="2400" dirty="0" smtClean="0"/>
              <a:t> </a:t>
            </a:r>
            <a:r>
              <a:rPr lang="en-US" sz="2400" dirty="0" err="1" smtClean="0"/>
              <a:t>produktivitas</a:t>
            </a:r>
            <a:r>
              <a:rPr lang="en-US" sz="2400" dirty="0" smtClean="0"/>
              <a:t>. </a:t>
            </a:r>
            <a:r>
              <a:rPr lang="en-US" sz="2400" dirty="0" err="1" smtClean="0"/>
              <a:t>Ada</a:t>
            </a:r>
            <a:r>
              <a:rPr lang="en-US" sz="2400" dirty="0" smtClean="0"/>
              <a:t> </a:t>
            </a:r>
            <a:r>
              <a:rPr lang="en-US" sz="2400" dirty="0" err="1" smtClean="0"/>
              <a:t>tiga</a:t>
            </a:r>
            <a:r>
              <a:rPr lang="en-US" sz="2400" dirty="0" smtClean="0"/>
              <a:t> </a:t>
            </a:r>
            <a:r>
              <a:rPr lang="en-US" sz="2400" dirty="0" err="1" smtClean="0"/>
              <a:t>metode</a:t>
            </a:r>
            <a:r>
              <a:rPr lang="en-US" sz="2400" dirty="0" smtClean="0"/>
              <a:t> </a:t>
            </a:r>
            <a:r>
              <a:rPr lang="en-US" sz="2400" dirty="0" err="1" smtClean="0"/>
              <a:t>kerja</a:t>
            </a:r>
            <a:r>
              <a:rPr lang="en-US" sz="2400" dirty="0" smtClean="0"/>
              <a:t> yang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diuji</a:t>
            </a:r>
            <a:r>
              <a:rPr lang="en-US" sz="2400" dirty="0" smtClean="0"/>
              <a:t>. </a:t>
            </a:r>
            <a:r>
              <a:rPr lang="en-US" sz="2400" dirty="0" err="1" smtClean="0"/>
              <a:t>Diambil</a:t>
            </a:r>
            <a:r>
              <a:rPr lang="en-US" sz="2400" dirty="0" smtClean="0"/>
              <a:t> sample </a:t>
            </a:r>
            <a:r>
              <a:rPr lang="en-US" sz="2400" dirty="0" err="1" smtClean="0"/>
              <a:t>masing</a:t>
            </a:r>
            <a:r>
              <a:rPr lang="en-US" sz="2400" dirty="0" smtClean="0"/>
              <a:t> – </a:t>
            </a:r>
            <a:r>
              <a:rPr lang="en-US" sz="2400" dirty="0" err="1" smtClean="0"/>
              <a:t>masing</a:t>
            </a:r>
            <a:r>
              <a:rPr lang="en-US" sz="2400" dirty="0" smtClean="0"/>
              <a:t> 5 </a:t>
            </a:r>
            <a:r>
              <a:rPr lang="en-US" sz="2400" dirty="0" err="1" smtClean="0"/>
              <a:t>orang</a:t>
            </a:r>
            <a:r>
              <a:rPr lang="en-US" sz="2400" dirty="0" smtClean="0"/>
              <a:t> </a:t>
            </a:r>
            <a:r>
              <a:rPr lang="en-US" sz="2400" dirty="0" err="1" smtClean="0"/>
              <a:t>karyawan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mengerjakan</a:t>
            </a:r>
            <a:r>
              <a:rPr lang="en-US" sz="2400" dirty="0" smtClean="0"/>
              <a:t> </a:t>
            </a:r>
            <a:r>
              <a:rPr lang="en-US" sz="2400" dirty="0" err="1" smtClean="0"/>
              <a:t>pekrjaan</a:t>
            </a:r>
            <a:r>
              <a:rPr lang="en-US" sz="2400" dirty="0" smtClean="0"/>
              <a:t>, </a:t>
            </a:r>
            <a:r>
              <a:rPr lang="en-US" sz="2400" dirty="0" err="1" smtClean="0"/>
              <a:t>lalu</a:t>
            </a:r>
            <a:r>
              <a:rPr lang="en-US" sz="2400" dirty="0" smtClean="0"/>
              <a:t> </a:t>
            </a:r>
            <a:r>
              <a:rPr lang="en-US" sz="2400" dirty="0" err="1" smtClean="0"/>
              <a:t>dicatat</a:t>
            </a:r>
            <a:r>
              <a:rPr lang="en-US" sz="2400" dirty="0" smtClean="0"/>
              <a:t> </a:t>
            </a:r>
            <a:r>
              <a:rPr lang="en-US" sz="2400" dirty="0" err="1" smtClean="0"/>
              <a:t>waktu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digunakan</a:t>
            </a:r>
            <a:r>
              <a:rPr lang="en-US" sz="2400" dirty="0" smtClean="0"/>
              <a:t> (</a:t>
            </a:r>
            <a:r>
              <a:rPr lang="en-US" sz="2400" dirty="0" err="1" smtClean="0"/>
              <a:t>menit</a:t>
            </a:r>
            <a:r>
              <a:rPr lang="en-US" sz="2400" dirty="0" smtClean="0"/>
              <a:t>)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berikut</a:t>
            </a:r>
            <a:r>
              <a:rPr lang="en-US" sz="2400" dirty="0" smtClean="0"/>
              <a:t> :</a:t>
            </a:r>
            <a:endParaRPr lang="id-ID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708920"/>
          <a:ext cx="8229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latin typeface="+mn-lt"/>
                          <a:ea typeface="Times New Roman"/>
                          <a:cs typeface="Times New Roman"/>
                        </a:rPr>
                        <a:t>Metode</a:t>
                      </a:r>
                      <a:r>
                        <a:rPr lang="en-US" sz="2400" dirty="0">
                          <a:latin typeface="+mn-lt"/>
                          <a:ea typeface="Times New Roman"/>
                          <a:cs typeface="Times New Roman"/>
                        </a:rPr>
                        <a:t> 1 ( </a:t>
                      </a:r>
                      <a:r>
                        <a:rPr lang="en-US" sz="2400" dirty="0" err="1">
                          <a:latin typeface="+mn-lt"/>
                          <a:ea typeface="Times New Roman"/>
                          <a:cs typeface="Times New Roman"/>
                        </a:rPr>
                        <a:t>menit</a:t>
                      </a:r>
                      <a:r>
                        <a:rPr lang="en-US" sz="2400" dirty="0">
                          <a:latin typeface="+mn-lt"/>
                          <a:ea typeface="Times New Roman"/>
                          <a:cs typeface="Times New Roman"/>
                        </a:rPr>
                        <a:t> )</a:t>
                      </a:r>
                      <a:endParaRPr lang="id-ID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latin typeface="+mn-lt"/>
                          <a:ea typeface="Times New Roman"/>
                          <a:cs typeface="Times New Roman"/>
                        </a:rPr>
                        <a:t>Metode </a:t>
                      </a:r>
                      <a:r>
                        <a:rPr lang="id-ID" sz="2400"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2400">
                          <a:latin typeface="+mn-lt"/>
                          <a:ea typeface="Times New Roman"/>
                          <a:cs typeface="Times New Roman"/>
                        </a:rPr>
                        <a:t> ( menit )</a:t>
                      </a:r>
                      <a:endParaRPr lang="id-ID" sz="24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latin typeface="+mn-lt"/>
                          <a:ea typeface="Times New Roman"/>
                          <a:cs typeface="Times New Roman"/>
                        </a:rPr>
                        <a:t>Metode 3 ( menit )</a:t>
                      </a:r>
                      <a:endParaRPr lang="id-ID" sz="24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+mn-lt"/>
                          <a:ea typeface="Times New Roman"/>
                          <a:cs typeface="Times New Roman"/>
                        </a:rPr>
                        <a:t> 21</a:t>
                      </a:r>
                      <a:endParaRPr lang="id-ID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latin typeface="+mn-lt"/>
                          <a:ea typeface="Times New Roman"/>
                          <a:cs typeface="Times New Roman"/>
                        </a:rPr>
                        <a:t>17</a:t>
                      </a:r>
                      <a:endParaRPr lang="id-ID" sz="24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latin typeface="+mn-lt"/>
                          <a:ea typeface="Times New Roman"/>
                          <a:cs typeface="Times New Roman"/>
                        </a:rPr>
                        <a:t>31</a:t>
                      </a:r>
                      <a:endParaRPr lang="id-ID" sz="24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+mn-lt"/>
                          <a:ea typeface="Times New Roman"/>
                          <a:cs typeface="Times New Roman"/>
                        </a:rPr>
                        <a:t>27</a:t>
                      </a:r>
                      <a:endParaRPr lang="id-ID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+mn-lt"/>
                          <a:ea typeface="Times New Roman"/>
                          <a:cs typeface="Times New Roman"/>
                        </a:rPr>
                        <a:t>25</a:t>
                      </a:r>
                      <a:endParaRPr lang="id-ID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+mn-lt"/>
                          <a:ea typeface="Times New Roman"/>
                          <a:cs typeface="Times New Roman"/>
                        </a:rPr>
                        <a:t>28</a:t>
                      </a:r>
                      <a:endParaRPr lang="id-ID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+mn-lt"/>
                          <a:ea typeface="Times New Roman"/>
                          <a:cs typeface="Times New Roman"/>
                        </a:rPr>
                        <a:t>29</a:t>
                      </a:r>
                      <a:endParaRPr lang="id-ID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latin typeface="+mn-lt"/>
                          <a:ea typeface="Times New Roman"/>
                          <a:cs typeface="Times New Roman"/>
                        </a:rPr>
                        <a:t>20</a:t>
                      </a:r>
                      <a:endParaRPr lang="id-ID" sz="24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+mn-lt"/>
                          <a:ea typeface="Times New Roman"/>
                          <a:cs typeface="Times New Roman"/>
                        </a:rPr>
                        <a:t>22</a:t>
                      </a:r>
                      <a:endParaRPr lang="id-ID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latin typeface="+mn-lt"/>
                          <a:ea typeface="Times New Roman"/>
                          <a:cs typeface="Times New Roman"/>
                        </a:rPr>
                        <a:t>23</a:t>
                      </a:r>
                      <a:endParaRPr lang="id-ID" sz="24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latin typeface="+mn-lt"/>
                          <a:ea typeface="Times New Roman"/>
                          <a:cs typeface="Times New Roman"/>
                        </a:rPr>
                        <a:t>15</a:t>
                      </a:r>
                      <a:endParaRPr lang="id-ID" sz="24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+mn-lt"/>
                          <a:ea typeface="Times New Roman"/>
                          <a:cs typeface="Times New Roman"/>
                        </a:rPr>
                        <a:t>30</a:t>
                      </a:r>
                      <a:endParaRPr lang="id-ID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latin typeface="+mn-lt"/>
                          <a:ea typeface="Times New Roman"/>
                          <a:cs typeface="Times New Roman"/>
                        </a:rPr>
                        <a:t>25</a:t>
                      </a:r>
                      <a:endParaRPr lang="id-ID" sz="24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latin typeface="+mn-lt"/>
                          <a:ea typeface="Times New Roman"/>
                          <a:cs typeface="Times New Roman"/>
                        </a:rPr>
                        <a:t>23</a:t>
                      </a:r>
                      <a:endParaRPr lang="id-ID" sz="24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+mn-lt"/>
                          <a:ea typeface="Times New Roman"/>
                          <a:cs typeface="Times New Roman"/>
                        </a:rPr>
                        <a:t>24</a:t>
                      </a:r>
                      <a:endParaRPr lang="id-ID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609600" y="50943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just">
              <a:spcBef>
                <a:spcPct val="0"/>
              </a:spcBef>
            </a:pPr>
            <a:r>
              <a:rPr lang="en-US" sz="2400" dirty="0" err="1" smtClean="0"/>
              <a:t>Ujilah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taraf</a:t>
            </a:r>
            <a:r>
              <a:rPr lang="en-US" sz="2400" dirty="0" smtClean="0"/>
              <a:t> </a:t>
            </a:r>
            <a:r>
              <a:rPr lang="en-US" sz="2400" dirty="0" err="1" smtClean="0"/>
              <a:t>nyata</a:t>
            </a:r>
            <a:r>
              <a:rPr lang="en-US" sz="2400" dirty="0" smtClean="0"/>
              <a:t> ( </a:t>
            </a:r>
            <a:r>
              <a:rPr lang="en-US" sz="2400" dirty="0" smtClean="0">
                <a:sym typeface="Symbol"/>
              </a:rPr>
              <a:t></a:t>
            </a:r>
            <a:r>
              <a:rPr lang="en-US" sz="2400" dirty="0" smtClean="0"/>
              <a:t> ) = 0,05 </a:t>
            </a:r>
            <a:r>
              <a:rPr lang="en-US" sz="2400" dirty="0" err="1" smtClean="0"/>
              <a:t>apakah</a:t>
            </a:r>
            <a:r>
              <a:rPr lang="en-US" sz="2400" dirty="0" smtClean="0"/>
              <a:t> </a:t>
            </a:r>
            <a:r>
              <a:rPr lang="en-US" sz="2400" dirty="0" err="1" smtClean="0"/>
              <a:t>ada</a:t>
            </a:r>
            <a:r>
              <a:rPr lang="en-US" sz="2400" dirty="0" smtClean="0"/>
              <a:t> </a:t>
            </a:r>
            <a:r>
              <a:rPr lang="en-US" sz="2400" dirty="0" err="1" smtClean="0"/>
              <a:t>perbedaan</a:t>
            </a:r>
            <a:r>
              <a:rPr lang="en-US" sz="2400" dirty="0" smtClean="0"/>
              <a:t> </a:t>
            </a:r>
            <a:r>
              <a:rPr lang="en-US" sz="2400" dirty="0" err="1" smtClean="0"/>
              <a:t>nyata</a:t>
            </a:r>
            <a:r>
              <a:rPr lang="en-US" sz="2400" dirty="0" smtClean="0"/>
              <a:t> </a:t>
            </a:r>
            <a:r>
              <a:rPr lang="en-US" sz="2400" dirty="0" err="1" smtClean="0"/>
              <a:t>metode</a:t>
            </a:r>
            <a:r>
              <a:rPr lang="en-US" sz="2400" dirty="0" smtClean="0"/>
              <a:t> </a:t>
            </a:r>
            <a:r>
              <a:rPr lang="en-US" sz="2400" dirty="0" err="1" smtClean="0"/>
              <a:t>kerja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 </a:t>
            </a:r>
            <a:r>
              <a:rPr lang="en-US" sz="2400" dirty="0" err="1" smtClean="0"/>
              <a:t>waktu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digunakan</a:t>
            </a:r>
            <a:r>
              <a:rPr lang="en-US" sz="2400" dirty="0" smtClean="0"/>
              <a:t> ?</a:t>
            </a:r>
            <a:endParaRPr kumimoji="0" lang="id-ID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3096344"/>
          </a:xfrm>
        </p:spPr>
        <p:txBody>
          <a:bodyPr>
            <a:noAutofit/>
          </a:bodyPr>
          <a:lstStyle/>
          <a:p>
            <a:pPr algn="just"/>
            <a:r>
              <a:rPr lang="en-US" sz="2400" dirty="0" err="1" smtClean="0"/>
              <a:t>Contoh</a:t>
            </a:r>
            <a:r>
              <a:rPr lang="en-US" sz="2400" dirty="0" smtClean="0"/>
              <a:t> :</a:t>
            </a:r>
            <a:r>
              <a:rPr lang="id-ID" sz="2400" dirty="0" smtClean="0"/>
              <a:t/>
            </a:r>
            <a:br>
              <a:rPr lang="id-ID" sz="2400" dirty="0" smtClean="0"/>
            </a:br>
            <a:r>
              <a:rPr lang="en-US" sz="2400" dirty="0" smtClean="0"/>
              <a:t>3 </a:t>
            </a:r>
            <a:r>
              <a:rPr lang="en-US" sz="2400" dirty="0" err="1" smtClean="0"/>
              <a:t>merk</a:t>
            </a:r>
            <a:r>
              <a:rPr lang="en-US" sz="2400" dirty="0" smtClean="0"/>
              <a:t> </a:t>
            </a:r>
            <a:r>
              <a:rPr lang="en-US" sz="2400" dirty="0" err="1" smtClean="0"/>
              <a:t>mobil</a:t>
            </a:r>
            <a:r>
              <a:rPr lang="en-US" sz="2400" dirty="0" smtClean="0"/>
              <a:t> diesel </a:t>
            </a:r>
            <a:r>
              <a:rPr lang="en-US" sz="2400" dirty="0" err="1" smtClean="0"/>
              <a:t>ditawarkan</a:t>
            </a:r>
            <a:r>
              <a:rPr lang="en-US" sz="2400" dirty="0" smtClean="0"/>
              <a:t>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PT. </a:t>
            </a:r>
            <a:r>
              <a:rPr lang="en-US" sz="2400" dirty="0" err="1" smtClean="0"/>
              <a:t>Untung</a:t>
            </a:r>
            <a:r>
              <a:rPr lang="en-US" sz="2400" dirty="0" smtClean="0"/>
              <a:t> </a:t>
            </a:r>
            <a:r>
              <a:rPr lang="en-US" sz="2400" dirty="0" err="1" smtClean="0"/>
              <a:t>Terus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merencanakan</a:t>
            </a:r>
            <a:r>
              <a:rPr lang="en-US" sz="2400" dirty="0" smtClean="0"/>
              <a:t>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mebeli</a:t>
            </a:r>
            <a:r>
              <a:rPr lang="en-US" sz="2400" dirty="0" smtClean="0"/>
              <a:t> 99 </a:t>
            </a:r>
            <a:r>
              <a:rPr lang="en-US" sz="2400" dirty="0" err="1" smtClean="0"/>
              <a:t>buah</a:t>
            </a:r>
            <a:r>
              <a:rPr lang="en-US" sz="2400" dirty="0" smtClean="0"/>
              <a:t> </a:t>
            </a:r>
            <a:r>
              <a:rPr lang="en-US" sz="2400" dirty="0" err="1" smtClean="0"/>
              <a:t>mobil</a:t>
            </a:r>
            <a:r>
              <a:rPr lang="en-US" sz="2400" dirty="0" smtClean="0"/>
              <a:t> diesel. </a:t>
            </a:r>
            <a:r>
              <a:rPr lang="en-US" sz="2400" dirty="0" err="1" smtClean="0"/>
              <a:t>Direktur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r>
              <a:rPr lang="en-US" sz="2400" dirty="0" err="1" smtClean="0"/>
              <a:t>memutuskan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membeli</a:t>
            </a:r>
            <a:r>
              <a:rPr lang="en-US" sz="2400" dirty="0" smtClean="0"/>
              <a:t> </a:t>
            </a:r>
            <a:r>
              <a:rPr lang="en-US" sz="2400" dirty="0" err="1" smtClean="0"/>
              <a:t>ke-tiga</a:t>
            </a:r>
            <a:r>
              <a:rPr lang="en-US" sz="2400" dirty="0" smtClean="0"/>
              <a:t> </a:t>
            </a:r>
            <a:r>
              <a:rPr lang="en-US" sz="2400" dirty="0" err="1" smtClean="0"/>
              <a:t>merk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. </a:t>
            </a:r>
            <a:r>
              <a:rPr lang="en-US" sz="2400" dirty="0" err="1" smtClean="0"/>
              <a:t>Sama</a:t>
            </a:r>
            <a:r>
              <a:rPr lang="en-US" sz="2400" dirty="0" smtClean="0"/>
              <a:t> rata (</a:t>
            </a:r>
            <a:r>
              <a:rPr lang="en-US" sz="2400" dirty="0" err="1" smtClean="0"/>
              <a:t>masing-masing</a:t>
            </a:r>
            <a:r>
              <a:rPr lang="en-US" sz="2400" dirty="0" smtClean="0"/>
              <a:t> 33 </a:t>
            </a:r>
            <a:r>
              <a:rPr lang="en-US" sz="2400" dirty="0" err="1" smtClean="0"/>
              <a:t>buah</a:t>
            </a:r>
            <a:r>
              <a:rPr lang="en-US" sz="2400" dirty="0" smtClean="0"/>
              <a:t>)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menganggap</a:t>
            </a:r>
            <a:r>
              <a:rPr lang="en-US" sz="2400" dirty="0" smtClean="0"/>
              <a:t>, </a:t>
            </a:r>
            <a:r>
              <a:rPr lang="en-US" sz="2400" dirty="0" err="1" smtClean="0"/>
              <a:t>bahwa</a:t>
            </a:r>
            <a:r>
              <a:rPr lang="en-US" sz="2400" dirty="0" smtClean="0"/>
              <a:t> </a:t>
            </a:r>
            <a:r>
              <a:rPr lang="en-US" sz="2400" dirty="0" err="1" smtClean="0"/>
              <a:t>ke</a:t>
            </a:r>
            <a:r>
              <a:rPr lang="en-US" sz="2400" dirty="0" smtClean="0"/>
              <a:t> 3 </a:t>
            </a:r>
            <a:r>
              <a:rPr lang="en-US" sz="2400" dirty="0" err="1" smtClean="0"/>
              <a:t>merk</a:t>
            </a:r>
            <a:r>
              <a:rPr lang="en-US" sz="2400" dirty="0" smtClean="0"/>
              <a:t> </a:t>
            </a:r>
            <a:r>
              <a:rPr lang="en-US" sz="2400" dirty="0" err="1" smtClean="0"/>
              <a:t>mobil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berbeda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penggunaan</a:t>
            </a:r>
            <a:r>
              <a:rPr lang="en-US" sz="2400" dirty="0" smtClean="0"/>
              <a:t> BBM. </a:t>
            </a:r>
            <a:r>
              <a:rPr lang="en-US" sz="2400" dirty="0" err="1" smtClean="0"/>
              <a:t>Coba</a:t>
            </a:r>
            <a:r>
              <a:rPr lang="en-US" sz="2400" dirty="0" smtClean="0"/>
              <a:t> </a:t>
            </a:r>
            <a:r>
              <a:rPr lang="en-US" sz="2400" dirty="0" err="1" smtClean="0"/>
              <a:t>uji</a:t>
            </a:r>
            <a:r>
              <a:rPr lang="en-US" sz="2400" dirty="0" smtClean="0"/>
              <a:t> </a:t>
            </a:r>
            <a:r>
              <a:rPr lang="en-US" sz="2400" dirty="0" err="1" smtClean="0"/>
              <a:t>keputusan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smtClean="0">
                <a:sym typeface="Symbol"/>
              </a:rPr>
              <a:t></a:t>
            </a:r>
            <a:r>
              <a:rPr lang="en-US" sz="2400" dirty="0" smtClean="0"/>
              <a:t> = 5%, </a:t>
            </a:r>
            <a:r>
              <a:rPr lang="en-US" sz="2400" dirty="0" err="1" smtClean="0"/>
              <a:t>bila</a:t>
            </a:r>
            <a:r>
              <a:rPr lang="en-US" sz="2400" dirty="0" smtClean="0"/>
              <a:t> </a:t>
            </a:r>
            <a:r>
              <a:rPr lang="en-US" sz="2400" dirty="0" err="1" smtClean="0"/>
              <a:t>diketahui</a:t>
            </a:r>
            <a:r>
              <a:rPr lang="en-US" sz="2400" dirty="0" smtClean="0"/>
              <a:t> data </a:t>
            </a:r>
            <a:r>
              <a:rPr lang="en-US" sz="2400" dirty="0" err="1" smtClean="0"/>
              <a:t>percobaan</a:t>
            </a:r>
            <a:r>
              <a:rPr lang="en-US" sz="2400" dirty="0" smtClean="0"/>
              <a:t> </a:t>
            </a:r>
            <a:r>
              <a:rPr lang="en-US" sz="2400" dirty="0" err="1" smtClean="0"/>
              <a:t>sampel</a:t>
            </a:r>
            <a:r>
              <a:rPr lang="en-US" sz="2400" dirty="0" smtClean="0"/>
              <a:t> </a:t>
            </a:r>
            <a:r>
              <a:rPr lang="en-US" sz="2400" dirty="0" err="1" smtClean="0"/>
              <a:t>ketiga</a:t>
            </a:r>
            <a:r>
              <a:rPr lang="en-US" sz="2400" dirty="0" smtClean="0"/>
              <a:t> </a:t>
            </a:r>
            <a:r>
              <a:rPr lang="en-US" sz="2400" dirty="0" err="1" smtClean="0"/>
              <a:t>merk</a:t>
            </a:r>
            <a:r>
              <a:rPr lang="en-US" sz="2400" dirty="0" smtClean="0"/>
              <a:t> </a:t>
            </a:r>
            <a:r>
              <a:rPr lang="en-US" sz="2400" dirty="0" err="1" smtClean="0"/>
              <a:t>mobil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:</a:t>
            </a:r>
            <a:endParaRPr lang="id-ID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4084280"/>
          <a:ext cx="8229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latin typeface="Arial"/>
                          <a:ea typeface="Times New Roman"/>
                          <a:cs typeface="Times New Roman"/>
                        </a:rPr>
                        <a:t>Merk</a:t>
                      </a:r>
                      <a:r>
                        <a:rPr lang="en-US" sz="2000" b="1" dirty="0">
                          <a:latin typeface="Arial"/>
                          <a:ea typeface="Times New Roman"/>
                          <a:cs typeface="Times New Roman"/>
                        </a:rPr>
                        <a:t> SUZUKI (X</a:t>
                      </a:r>
                      <a:r>
                        <a:rPr lang="en-US" sz="2000" b="1" baseline="-25000" dirty="0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en-US" sz="2000" b="1" dirty="0"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id-ID" sz="2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latin typeface="Arial"/>
                          <a:ea typeface="Times New Roman"/>
                          <a:cs typeface="Times New Roman"/>
                        </a:rPr>
                        <a:t>Merk</a:t>
                      </a:r>
                      <a:r>
                        <a:rPr lang="en-US" sz="2000" b="1" dirty="0">
                          <a:latin typeface="Arial"/>
                          <a:ea typeface="Times New Roman"/>
                          <a:cs typeface="Times New Roman"/>
                        </a:rPr>
                        <a:t> HONDA (X</a:t>
                      </a:r>
                      <a:r>
                        <a:rPr lang="en-US" sz="2000" b="1" baseline="-25000" dirty="0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2000" b="1" dirty="0"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id-ID" sz="2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latin typeface="Arial"/>
                          <a:ea typeface="Times New Roman"/>
                          <a:cs typeface="Times New Roman"/>
                        </a:rPr>
                        <a:t>Merk</a:t>
                      </a:r>
                      <a:r>
                        <a:rPr lang="en-US" sz="2000" b="1" dirty="0">
                          <a:latin typeface="Arial"/>
                          <a:ea typeface="Times New Roman"/>
                          <a:cs typeface="Times New Roman"/>
                        </a:rPr>
                        <a:t> ISUZU (X</a:t>
                      </a:r>
                      <a:r>
                        <a:rPr lang="en-US" sz="2000" b="1" baseline="-25000" dirty="0"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en-US" sz="2000" b="1" dirty="0"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id-ID" sz="2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id-ID" sz="2400" dirty="0" smtClean="0">
                          <a:latin typeface="+mn-lt"/>
                          <a:ea typeface="Times New Roman"/>
                          <a:cs typeface="Times New Roman"/>
                        </a:rPr>
                        <a:t>25</a:t>
                      </a:r>
                      <a:endParaRPr lang="id-ID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2400" dirty="0" smtClean="0">
                          <a:latin typeface="+mn-lt"/>
                          <a:ea typeface="Times New Roman"/>
                          <a:cs typeface="Times New Roman"/>
                        </a:rPr>
                        <a:t>28</a:t>
                      </a:r>
                      <a:endParaRPr lang="id-ID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2400" dirty="0" smtClean="0">
                          <a:latin typeface="+mn-lt"/>
                          <a:ea typeface="Times New Roman"/>
                          <a:cs typeface="Times New Roman"/>
                        </a:rPr>
                        <a:t>26</a:t>
                      </a:r>
                      <a:endParaRPr lang="id-ID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2400" dirty="0" smtClean="0">
                          <a:latin typeface="+mn-lt"/>
                          <a:ea typeface="Times New Roman"/>
                          <a:cs typeface="Times New Roman"/>
                        </a:rPr>
                        <a:t>19</a:t>
                      </a:r>
                      <a:endParaRPr lang="id-ID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2400" dirty="0" smtClean="0">
                          <a:latin typeface="+mn-lt"/>
                          <a:ea typeface="Times New Roman"/>
                          <a:cs typeface="Times New Roman"/>
                        </a:rPr>
                        <a:t>26</a:t>
                      </a:r>
                      <a:endParaRPr lang="id-ID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2400" dirty="0" smtClean="0">
                          <a:latin typeface="+mn-lt"/>
                          <a:ea typeface="Times New Roman"/>
                          <a:cs typeface="Times New Roman"/>
                        </a:rPr>
                        <a:t>25</a:t>
                      </a:r>
                      <a:endParaRPr lang="id-ID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2400" dirty="0" smtClean="0">
                          <a:latin typeface="+mn-lt"/>
                          <a:ea typeface="Times New Roman"/>
                          <a:cs typeface="Times New Roman"/>
                        </a:rPr>
                        <a:t>24</a:t>
                      </a:r>
                      <a:endParaRPr lang="id-ID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2400" dirty="0" smtClean="0">
                          <a:latin typeface="+mn-lt"/>
                          <a:ea typeface="Times New Roman"/>
                          <a:cs typeface="Times New Roman"/>
                        </a:rPr>
                        <a:t>25</a:t>
                      </a:r>
                      <a:endParaRPr lang="id-ID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id-ID" sz="2400" dirty="0" smtClean="0">
                          <a:latin typeface="+mn-lt"/>
                          <a:ea typeface="Times New Roman"/>
                          <a:cs typeface="Times New Roman"/>
                        </a:rPr>
                        <a:t>7</a:t>
                      </a:r>
                      <a:endParaRPr lang="id-ID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2400" dirty="0" smtClean="0">
                          <a:latin typeface="+mn-lt"/>
                          <a:ea typeface="Times New Roman"/>
                          <a:cs typeface="Times New Roman"/>
                        </a:rPr>
                        <a:t>28</a:t>
                      </a:r>
                      <a:endParaRPr lang="id-ID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2400" dirty="0" smtClean="0">
                          <a:latin typeface="+mn-lt"/>
                          <a:ea typeface="Times New Roman"/>
                          <a:cs typeface="Times New Roman"/>
                        </a:rPr>
                        <a:t>22</a:t>
                      </a:r>
                      <a:endParaRPr lang="id-ID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2400" dirty="0" smtClean="0">
                          <a:latin typeface="+mn-lt"/>
                          <a:ea typeface="Times New Roman"/>
                          <a:cs typeface="Times New Roman"/>
                        </a:rPr>
                        <a:t>-</a:t>
                      </a:r>
                      <a:endParaRPr lang="id-ID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2400" dirty="0" smtClean="0">
                          <a:latin typeface="+mn-lt"/>
                          <a:ea typeface="Times New Roman"/>
                          <a:cs typeface="Times New Roman"/>
                        </a:rPr>
                        <a:t>-</a:t>
                      </a:r>
                      <a:endParaRPr lang="id-ID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2400" dirty="0" smtClean="0">
                          <a:latin typeface="+mn-lt"/>
                          <a:ea typeface="Times New Roman"/>
                          <a:cs typeface="Times New Roman"/>
                        </a:rPr>
                        <a:t>24</a:t>
                      </a:r>
                      <a:endParaRPr lang="id-ID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2400" dirty="0" smtClean="0">
                          <a:latin typeface="+mn-lt"/>
                          <a:ea typeface="Times New Roman"/>
                          <a:cs typeface="Times New Roman"/>
                        </a:rPr>
                        <a:t>-</a:t>
                      </a:r>
                      <a:endParaRPr lang="id-ID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763688" y="3491716"/>
            <a:ext cx="56416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Kilometer yang </a:t>
            </a:r>
            <a:r>
              <a:rPr lang="en-US" sz="2400" dirty="0" err="1" smtClean="0"/>
              <a:t>ditempuh</a:t>
            </a:r>
            <a:r>
              <a:rPr lang="en-US" sz="2400" dirty="0" smtClean="0"/>
              <a:t> </a:t>
            </a:r>
            <a:r>
              <a:rPr lang="en-US" sz="2400" dirty="0" err="1" smtClean="0"/>
              <a:t>degan</a:t>
            </a:r>
            <a:r>
              <a:rPr lang="en-US" sz="2400" dirty="0" smtClean="0"/>
              <a:t> 1 liter BBM</a:t>
            </a:r>
            <a:endParaRPr lang="id-ID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976664"/>
          </a:xfrm>
        </p:spPr>
        <p:txBody>
          <a:bodyPr>
            <a:noAutofit/>
          </a:bodyPr>
          <a:lstStyle/>
          <a:p>
            <a:pPr lvl="0" algn="l"/>
            <a:r>
              <a:rPr lang="id-ID" sz="2800" dirty="0" smtClean="0"/>
              <a:t>Jawab</a:t>
            </a:r>
            <a:r>
              <a:rPr lang="en-US" sz="2800" dirty="0" smtClean="0"/>
              <a:t> :</a:t>
            </a:r>
            <a:r>
              <a:rPr lang="id-ID" sz="2800" dirty="0" smtClean="0"/>
              <a:t/>
            </a:r>
            <a:br>
              <a:rPr lang="id-ID" sz="2800" dirty="0" smtClean="0"/>
            </a:br>
            <a:r>
              <a:rPr lang="id-ID" sz="2800" dirty="0" smtClean="0"/>
              <a:t>1. 	</a:t>
            </a:r>
            <a:r>
              <a:rPr lang="en-US" sz="2800" dirty="0" smtClean="0"/>
              <a:t>Ho</a:t>
            </a:r>
            <a:r>
              <a:rPr lang="id-ID" sz="2800" dirty="0" smtClean="0"/>
              <a:t> </a:t>
            </a:r>
            <a:r>
              <a:rPr lang="en-US" sz="2800" dirty="0" smtClean="0"/>
              <a:t>: </a:t>
            </a:r>
            <a:r>
              <a:rPr lang="en-US" sz="2800" dirty="0" smtClean="0">
                <a:sym typeface="Symbol"/>
              </a:rPr>
              <a:t>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= </a:t>
            </a:r>
            <a:r>
              <a:rPr lang="en-US" sz="2800" dirty="0" smtClean="0">
                <a:sym typeface="Symbol"/>
              </a:rPr>
              <a:t>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= </a:t>
            </a:r>
            <a:r>
              <a:rPr lang="en-US" sz="2800" dirty="0" smtClean="0">
                <a:sym typeface="Symbol"/>
              </a:rPr>
              <a:t></a:t>
            </a:r>
            <a:r>
              <a:rPr lang="en-US" sz="2800" baseline="-25000" dirty="0" smtClean="0"/>
              <a:t>3</a:t>
            </a:r>
            <a:r>
              <a:rPr lang="id-ID" sz="2800" baseline="-25000" dirty="0" smtClean="0"/>
              <a:t/>
            </a:r>
            <a:br>
              <a:rPr lang="id-ID" sz="2800" baseline="-25000" dirty="0" smtClean="0"/>
            </a:br>
            <a:r>
              <a:rPr lang="id-ID" sz="2800" baseline="-25000" dirty="0" smtClean="0"/>
              <a:t>	</a:t>
            </a:r>
            <a:r>
              <a:rPr lang="en-US" sz="2800" dirty="0" smtClean="0"/>
              <a:t>Hi </a:t>
            </a:r>
            <a:r>
              <a:rPr lang="id-ID" sz="2800" dirty="0" smtClean="0"/>
              <a:t> </a:t>
            </a:r>
            <a:r>
              <a:rPr lang="en-US" sz="2800" dirty="0" smtClean="0"/>
              <a:t>: </a:t>
            </a:r>
            <a:r>
              <a:rPr lang="en-US" sz="2800" dirty="0" err="1" smtClean="0"/>
              <a:t>satu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lebih</a:t>
            </a:r>
            <a:r>
              <a:rPr lang="en-US" sz="2800" dirty="0" smtClean="0"/>
              <a:t> </a:t>
            </a:r>
            <a:r>
              <a:rPr lang="en-US" sz="2800" dirty="0" smtClean="0">
                <a:sym typeface="Symbol"/>
              </a:rPr>
              <a:t></a:t>
            </a:r>
            <a:r>
              <a:rPr lang="en-US" sz="2800" dirty="0" smtClean="0"/>
              <a:t> </a:t>
            </a:r>
            <a:r>
              <a:rPr lang="en-US" sz="2800" dirty="0" err="1" smtClean="0"/>
              <a:t>berbeda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lainnya</a:t>
            </a:r>
            <a:r>
              <a:rPr lang="id-ID" sz="2800" dirty="0" smtClean="0"/>
              <a:t/>
            </a:r>
            <a:br>
              <a:rPr lang="id-ID" sz="2800" dirty="0" smtClean="0"/>
            </a:br>
            <a:r>
              <a:rPr lang="id-ID" sz="2800" dirty="0" smtClean="0"/>
              <a:t>2.	</a:t>
            </a:r>
            <a:r>
              <a:rPr lang="en-US" sz="2800" dirty="0" smtClean="0">
                <a:sym typeface="Symbol"/>
              </a:rPr>
              <a:t></a:t>
            </a:r>
            <a:r>
              <a:rPr lang="en-US" sz="2800" dirty="0" smtClean="0"/>
              <a:t> = 5%</a:t>
            </a:r>
            <a:r>
              <a:rPr lang="id-ID" sz="2800" dirty="0" smtClean="0"/>
              <a:t/>
            </a:r>
            <a:br>
              <a:rPr lang="id-ID" sz="2800" dirty="0" smtClean="0"/>
            </a:br>
            <a:r>
              <a:rPr lang="id-ID" sz="2800" dirty="0" smtClean="0"/>
              <a:t>	</a:t>
            </a:r>
            <a:r>
              <a:rPr lang="en-US" sz="2800" dirty="0" smtClean="0"/>
              <a:t>Numerator 	= (k – 1) = 3 – 1 = 2</a:t>
            </a:r>
            <a:r>
              <a:rPr lang="id-ID" sz="2800" dirty="0" smtClean="0"/>
              <a:t/>
            </a:r>
            <a:br>
              <a:rPr lang="id-ID" sz="2800" dirty="0" smtClean="0"/>
            </a:br>
            <a:r>
              <a:rPr lang="id-ID" sz="2800" dirty="0" smtClean="0"/>
              <a:t>	</a:t>
            </a:r>
            <a:r>
              <a:rPr lang="en-US" sz="2800" dirty="0" smtClean="0"/>
              <a:t>Denominator = </a:t>
            </a:r>
            <a:r>
              <a:rPr lang="en-US" sz="2800" dirty="0" smtClean="0">
                <a:sym typeface="Symbol"/>
              </a:rPr>
              <a:t></a:t>
            </a:r>
            <a:r>
              <a:rPr lang="en-US" sz="2800" dirty="0" smtClean="0"/>
              <a:t> </a:t>
            </a:r>
            <a:r>
              <a:rPr lang="en-US" sz="2800" dirty="0" err="1" smtClean="0"/>
              <a:t>seluruh</a:t>
            </a:r>
            <a:r>
              <a:rPr lang="en-US" sz="2800" dirty="0" smtClean="0"/>
              <a:t> item  - </a:t>
            </a:r>
            <a:r>
              <a:rPr lang="en-US" sz="2800" dirty="0" smtClean="0">
                <a:sym typeface="Symbol"/>
              </a:rPr>
              <a:t></a:t>
            </a:r>
            <a:r>
              <a:rPr lang="en-US" sz="2800" dirty="0" smtClean="0"/>
              <a:t> </a:t>
            </a:r>
            <a:r>
              <a:rPr lang="en-US" sz="2800" dirty="0" err="1" smtClean="0"/>
              <a:t>kolom</a:t>
            </a:r>
            <a:r>
              <a:rPr lang="id-ID" sz="2800" dirty="0" smtClean="0"/>
              <a:t/>
            </a:r>
            <a:br>
              <a:rPr lang="id-ID" sz="2800" dirty="0" smtClean="0"/>
            </a:br>
            <a:r>
              <a:rPr lang="id-ID" sz="2800" dirty="0" smtClean="0"/>
              <a:t>	</a:t>
            </a:r>
            <a:r>
              <a:rPr lang="en-US" sz="2800" dirty="0" smtClean="0"/>
              <a:t>= 12 – 3 = 9</a:t>
            </a:r>
            <a:r>
              <a:rPr lang="id-ID" sz="2800" dirty="0" smtClean="0"/>
              <a:t/>
            </a:r>
            <a:br>
              <a:rPr lang="id-ID" sz="2800" dirty="0" smtClean="0"/>
            </a:br>
            <a:r>
              <a:rPr lang="id-ID" sz="2800" dirty="0" smtClean="0"/>
              <a:t>	 </a:t>
            </a:r>
            <a:r>
              <a:rPr lang="en-US" sz="2800" dirty="0" smtClean="0"/>
              <a:t>F (0,05 ; 2 ; 9) = 4,26</a:t>
            </a:r>
            <a:r>
              <a:rPr lang="id-ID" sz="2800" dirty="0" smtClean="0"/>
              <a:t/>
            </a:r>
            <a:br>
              <a:rPr lang="id-ID" sz="2800" dirty="0" smtClean="0"/>
            </a:br>
            <a:r>
              <a:rPr lang="id-ID" sz="2800" dirty="0" smtClean="0"/>
              <a:t>	</a:t>
            </a:r>
            <a:r>
              <a:rPr lang="en-US" sz="2800" dirty="0" smtClean="0"/>
              <a:t>-    </a:t>
            </a:r>
            <a:r>
              <a:rPr lang="id-ID" sz="2800" dirty="0" smtClean="0"/>
              <a:t>	</a:t>
            </a:r>
            <a:r>
              <a:rPr lang="en-US" sz="2800" dirty="0" smtClean="0"/>
              <a:t>Daerah </a:t>
            </a:r>
            <a:r>
              <a:rPr lang="en-US" sz="2800" dirty="0" err="1" smtClean="0"/>
              <a:t>penerimaan</a:t>
            </a:r>
            <a:r>
              <a:rPr lang="en-US" sz="2800" dirty="0" smtClean="0"/>
              <a:t> Ho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F &lt; 4,26</a:t>
            </a:r>
            <a:r>
              <a:rPr lang="id-ID" sz="2800" dirty="0" smtClean="0"/>
              <a:t/>
            </a:r>
            <a:br>
              <a:rPr lang="id-ID" sz="2800" dirty="0" smtClean="0"/>
            </a:br>
            <a:r>
              <a:rPr lang="id-ID" sz="2800" dirty="0" smtClean="0"/>
              <a:t>	-	</a:t>
            </a:r>
            <a:r>
              <a:rPr lang="en-US" sz="2800" dirty="0" smtClean="0"/>
              <a:t>Daerah </a:t>
            </a:r>
            <a:r>
              <a:rPr lang="en-US" sz="2800" dirty="0" err="1" smtClean="0"/>
              <a:t>penerimaan</a:t>
            </a:r>
            <a:r>
              <a:rPr lang="en-US" sz="2800" dirty="0" smtClean="0"/>
              <a:t> Hi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F &gt; 4,26</a:t>
            </a:r>
            <a:endParaRPr lang="id-ID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Autofit/>
          </a:bodyPr>
          <a:lstStyle/>
          <a:p>
            <a:pPr lvl="0" algn="l"/>
            <a:r>
              <a:rPr lang="id-ID" sz="2800" dirty="0" smtClean="0"/>
              <a:t/>
            </a:r>
            <a:br>
              <a:rPr lang="id-ID" sz="2800" dirty="0" smtClean="0"/>
            </a:br>
            <a:r>
              <a:rPr lang="id-ID" sz="2800" dirty="0" smtClean="0"/>
              <a:t>3. </a:t>
            </a:r>
            <a:r>
              <a:rPr lang="en-US" sz="2800" dirty="0" err="1" smtClean="0"/>
              <a:t>Nilai</a:t>
            </a:r>
            <a:r>
              <a:rPr lang="en-US" sz="2800" dirty="0" smtClean="0"/>
              <a:t> F </a:t>
            </a:r>
            <a:r>
              <a:rPr lang="en-US" sz="2800" dirty="0" err="1" smtClean="0"/>
              <a:t>Uji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F Ratio : </a:t>
            </a:r>
            <a:r>
              <a:rPr lang="id-ID" sz="2800" baseline="-25000" dirty="0" smtClean="0"/>
              <a:t/>
            </a:r>
            <a:br>
              <a:rPr lang="id-ID" sz="2800" baseline="-25000" dirty="0" smtClean="0"/>
            </a:br>
            <a:r>
              <a:rPr lang="id-ID" sz="2800" baseline="-25000" dirty="0" smtClean="0"/>
              <a:t>	</a:t>
            </a:r>
            <a:endParaRPr lang="id-ID" sz="28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827586" y="2780928"/>
          <a:ext cx="7200798" cy="3291840"/>
        </p:xfrm>
        <a:graphic>
          <a:graphicData uri="http://schemas.openxmlformats.org/drawingml/2006/table">
            <a:tbl>
              <a:tblPr/>
              <a:tblGrid>
                <a:gridCol w="2400266"/>
                <a:gridCol w="2400266"/>
                <a:gridCol w="2400266"/>
              </a:tblGrid>
              <a:tr h="2960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latin typeface="Times New Roman"/>
                          <a:ea typeface="Times New Roman"/>
                        </a:rPr>
                        <a:t>Dosen</a:t>
                      </a: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 A</a:t>
                      </a:r>
                      <a:endParaRPr lang="id-ID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Times New Roman"/>
                        </a:rPr>
                        <a:t>Dosen B</a:t>
                      </a:r>
                      <a:endParaRPr lang="id-ID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Times New Roman"/>
                        </a:rPr>
                        <a:t>Dosen C</a:t>
                      </a:r>
                      <a:endParaRPr lang="id-ID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0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75</a:t>
                      </a:r>
                      <a:endParaRPr lang="id-ID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Times New Roman"/>
                        </a:rPr>
                        <a:t>89</a:t>
                      </a:r>
                      <a:endParaRPr lang="id-ID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Times New Roman"/>
                        </a:rPr>
                        <a:t>69</a:t>
                      </a:r>
                      <a:endParaRPr lang="id-ID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0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86</a:t>
                      </a:r>
                      <a:endParaRPr lang="id-ID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Times New Roman"/>
                        </a:rPr>
                        <a:t>74</a:t>
                      </a:r>
                      <a:endParaRPr lang="id-ID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Times New Roman"/>
                        </a:rPr>
                        <a:t>63</a:t>
                      </a:r>
                      <a:endParaRPr lang="id-ID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0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56</a:t>
                      </a:r>
                      <a:endParaRPr lang="id-ID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Times New Roman"/>
                        </a:rPr>
                        <a:t>63</a:t>
                      </a:r>
                      <a:endParaRPr lang="id-ID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Times New Roman"/>
                        </a:rPr>
                        <a:t>72</a:t>
                      </a:r>
                      <a:endParaRPr lang="id-ID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0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77</a:t>
                      </a:r>
                      <a:endParaRPr lang="id-ID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Times New Roman"/>
                        </a:rPr>
                        <a:t>72</a:t>
                      </a:r>
                      <a:endParaRPr lang="id-ID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Times New Roman"/>
                        </a:rPr>
                        <a:t>85</a:t>
                      </a:r>
                      <a:endParaRPr lang="id-ID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0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69</a:t>
                      </a:r>
                      <a:endParaRPr lang="id-ID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Times New Roman"/>
                        </a:rPr>
                        <a:t>64</a:t>
                      </a:r>
                      <a:endParaRPr lang="id-ID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Times New Roman"/>
                        </a:rPr>
                        <a:t>90</a:t>
                      </a:r>
                      <a:endParaRPr lang="id-ID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0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Times New Roman"/>
                        </a:rPr>
                        <a:t>87</a:t>
                      </a:r>
                      <a:endParaRPr lang="id-ID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Times New Roman"/>
                        </a:rPr>
                        <a:t>69</a:t>
                      </a:r>
                      <a:endParaRPr lang="id-ID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0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Times New Roman"/>
                        </a:rPr>
                        <a:t>76</a:t>
                      </a:r>
                      <a:endParaRPr lang="id-ID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Times New Roman"/>
                        </a:rPr>
                        <a:t>56</a:t>
                      </a:r>
                      <a:endParaRPr lang="id-ID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0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79</a:t>
                      </a:r>
                      <a:endParaRPr lang="id-ID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611560" y="1355284"/>
            <a:ext cx="756084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Contoh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:</a:t>
            </a:r>
            <a:endParaRPr kumimoji="0" lang="id-ID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Tiga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kelas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kuliah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statistika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dibimbing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oleh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tiga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orang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dosen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Nilai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akhirnya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tercatat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sebagai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berikut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:</a:t>
            </a:r>
            <a:endParaRPr kumimoji="0" lang="id-ID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ANALYSIS OF VARIANCE (ANOVA)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Analisys</a:t>
            </a:r>
            <a:r>
              <a:rPr lang="en-US" dirty="0"/>
              <a:t> of Variance (</a:t>
            </a:r>
            <a:r>
              <a:rPr lang="en-US" b="1" i="1" dirty="0"/>
              <a:t>ANOVA</a:t>
            </a:r>
            <a:r>
              <a:rPr lang="en-US" dirty="0"/>
              <a:t>)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menguji</a:t>
            </a:r>
            <a:r>
              <a:rPr lang="en-US" dirty="0"/>
              <a:t> </a:t>
            </a:r>
            <a:r>
              <a:rPr lang="en-US" dirty="0" err="1"/>
              <a:t>hipotesis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2 rata-rata </a:t>
            </a:r>
            <a:r>
              <a:rPr lang="en-US" dirty="0" err="1"/>
              <a:t>populasi</a:t>
            </a:r>
            <a:r>
              <a:rPr lang="en-US" dirty="0"/>
              <a:t>. </a:t>
            </a:r>
            <a:r>
              <a:rPr lang="en-US" dirty="0" err="1"/>
              <a:t>Misalnya</a:t>
            </a:r>
            <a:r>
              <a:rPr lang="en-US" dirty="0"/>
              <a:t>,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menguji</a:t>
            </a:r>
            <a:r>
              <a:rPr lang="en-US" dirty="0"/>
              <a:t>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rata-rata </a:t>
            </a:r>
            <a:r>
              <a:rPr lang="en-US" dirty="0" err="1"/>
              <a:t>penghasilan</a:t>
            </a:r>
            <a:r>
              <a:rPr lang="en-US" dirty="0"/>
              <a:t> guru SD, guru SMP, </a:t>
            </a:r>
            <a:r>
              <a:rPr lang="en-US" dirty="0" err="1"/>
              <a:t>dan</a:t>
            </a:r>
            <a:r>
              <a:rPr lang="en-US" dirty="0"/>
              <a:t> guru SMA</a:t>
            </a:r>
            <a:r>
              <a:rPr lang="en-US" dirty="0" smtClean="0"/>
              <a:t>.</a:t>
            </a:r>
            <a:endParaRPr lang="id-ID" dirty="0" smtClean="0"/>
          </a:p>
          <a:p>
            <a:r>
              <a:rPr lang="en-US" dirty="0" err="1"/>
              <a:t>Analisa</a:t>
            </a:r>
            <a:r>
              <a:rPr lang="en-US" dirty="0"/>
              <a:t> </a:t>
            </a:r>
            <a:r>
              <a:rPr lang="en-US" dirty="0" err="1"/>
              <a:t>varians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menguji</a:t>
            </a:r>
            <a:r>
              <a:rPr lang="en-US" dirty="0"/>
              <a:t> </a:t>
            </a:r>
            <a:r>
              <a:rPr lang="en-US" dirty="0" err="1"/>
              <a:t>apakah</a:t>
            </a:r>
            <a:r>
              <a:rPr lang="en-US" dirty="0"/>
              <a:t> rata-rata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 </a:t>
            </a:r>
            <a:r>
              <a:rPr lang="en-US" dirty="0" err="1"/>
              <a:t>berbeda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u="sng" dirty="0" err="1"/>
              <a:t>pengujian</a:t>
            </a:r>
            <a:r>
              <a:rPr lang="en-US" b="1" u="sng" dirty="0"/>
              <a:t> ANOVA </a:t>
            </a:r>
            <a:r>
              <a:rPr lang="en-US" b="1" u="sng" dirty="0" err="1"/>
              <a:t>dibedakan</a:t>
            </a:r>
            <a:r>
              <a:rPr lang="en-US" b="1" u="sng" dirty="0"/>
              <a:t> </a:t>
            </a:r>
            <a:r>
              <a:rPr lang="en-US" b="1" u="sng" dirty="0" err="1"/>
              <a:t>menjadi</a:t>
            </a:r>
            <a:r>
              <a:rPr lang="en-US" b="1" u="sng" dirty="0"/>
              <a:t> 2 :</a:t>
            </a:r>
            <a:endParaRPr lang="id-ID" sz="3600" dirty="0"/>
          </a:p>
          <a:p>
            <a:pPr>
              <a:buNone/>
            </a:pPr>
            <a:r>
              <a:rPr lang="id-ID" b="1" dirty="0" smtClean="0"/>
              <a:t>	1. </a:t>
            </a:r>
            <a:r>
              <a:rPr lang="en-US" b="1" dirty="0" smtClean="0"/>
              <a:t>One </a:t>
            </a:r>
            <a:r>
              <a:rPr lang="en-US" b="1" dirty="0"/>
              <a:t>Way </a:t>
            </a:r>
            <a:r>
              <a:rPr lang="en-US" b="1" dirty="0" err="1"/>
              <a:t>Anova</a:t>
            </a:r>
            <a:r>
              <a:rPr lang="en-US" b="1" dirty="0"/>
              <a:t>	</a:t>
            </a:r>
            <a:r>
              <a:rPr lang="id-ID" b="1" dirty="0" smtClean="0"/>
              <a:t>	2. </a:t>
            </a:r>
            <a:r>
              <a:rPr lang="en-US" b="1" dirty="0" smtClean="0"/>
              <a:t>Two </a:t>
            </a:r>
            <a:r>
              <a:rPr lang="en-US" b="1" dirty="0"/>
              <a:t>Way </a:t>
            </a:r>
            <a:r>
              <a:rPr lang="en-US" b="1" dirty="0" err="1"/>
              <a:t>Anova</a:t>
            </a:r>
            <a:endParaRPr lang="id-ID" sz="3600" b="1" dirty="0"/>
          </a:p>
          <a:p>
            <a:pPr lvl="1" algn="just"/>
            <a:r>
              <a:rPr lang="en-US" sz="3200" dirty="0"/>
              <a:t>One way </a:t>
            </a:r>
            <a:r>
              <a:rPr lang="en-US" sz="3200" dirty="0" err="1"/>
              <a:t>anova</a:t>
            </a:r>
            <a:r>
              <a:rPr lang="en-US" sz="3200" dirty="0"/>
              <a:t> </a:t>
            </a:r>
            <a:r>
              <a:rPr lang="en-US" sz="3200" dirty="0" err="1"/>
              <a:t>hanya</a:t>
            </a:r>
            <a:r>
              <a:rPr lang="en-US" sz="3200" dirty="0"/>
              <a:t> </a:t>
            </a:r>
            <a:r>
              <a:rPr lang="en-US" sz="3200" dirty="0" err="1"/>
              <a:t>memperhitungkan</a:t>
            </a:r>
            <a:r>
              <a:rPr lang="en-US" sz="3200" dirty="0"/>
              <a:t> </a:t>
            </a:r>
            <a:r>
              <a:rPr lang="en-US" sz="3200" dirty="0" err="1"/>
              <a:t>satu</a:t>
            </a:r>
            <a:r>
              <a:rPr lang="en-US" sz="3200" dirty="0"/>
              <a:t> </a:t>
            </a:r>
            <a:r>
              <a:rPr lang="en-US" sz="3200" dirty="0" err="1"/>
              <a:t>faktor</a:t>
            </a:r>
            <a:r>
              <a:rPr lang="en-US" sz="3200" dirty="0"/>
              <a:t> yang </a:t>
            </a:r>
            <a:r>
              <a:rPr lang="en-US" sz="3200" dirty="0" err="1"/>
              <a:t>menyebabkan</a:t>
            </a:r>
            <a:r>
              <a:rPr lang="en-US" sz="3200" dirty="0"/>
              <a:t> </a:t>
            </a:r>
            <a:r>
              <a:rPr lang="en-US" sz="3200" dirty="0" err="1" smtClean="0"/>
              <a:t>variasi</a:t>
            </a:r>
            <a:r>
              <a:rPr lang="en-US" sz="3200" dirty="0" smtClean="0"/>
              <a:t>.</a:t>
            </a:r>
            <a:endParaRPr lang="id-ID" sz="3200" dirty="0" smtClean="0"/>
          </a:p>
          <a:p>
            <a:pPr lvl="1" algn="just"/>
            <a:r>
              <a:rPr lang="en-US" sz="3200" dirty="0" smtClean="0"/>
              <a:t>Two </a:t>
            </a:r>
            <a:r>
              <a:rPr lang="en-US" sz="3200" dirty="0"/>
              <a:t>Way </a:t>
            </a:r>
            <a:r>
              <a:rPr lang="en-US" sz="3200" dirty="0" err="1"/>
              <a:t>Anova</a:t>
            </a:r>
            <a:r>
              <a:rPr lang="en-US" sz="3200" dirty="0"/>
              <a:t> </a:t>
            </a:r>
            <a:r>
              <a:rPr lang="en-US" sz="3200" dirty="0" err="1"/>
              <a:t>mmeperhitungkan</a:t>
            </a:r>
            <a:r>
              <a:rPr lang="en-US" sz="3200" dirty="0"/>
              <a:t> </a:t>
            </a:r>
            <a:r>
              <a:rPr lang="en-US" sz="3200" dirty="0" err="1"/>
              <a:t>dua</a:t>
            </a:r>
            <a:r>
              <a:rPr lang="en-US" sz="3200" dirty="0"/>
              <a:t> </a:t>
            </a:r>
            <a:r>
              <a:rPr lang="en-US" sz="3200" dirty="0" err="1"/>
              <a:t>faktor</a:t>
            </a:r>
            <a:r>
              <a:rPr lang="en-US" sz="3200" dirty="0"/>
              <a:t> yang </a:t>
            </a:r>
            <a:r>
              <a:rPr lang="en-US" sz="3200" dirty="0" err="1"/>
              <a:t>menyebabkan</a:t>
            </a:r>
            <a:r>
              <a:rPr lang="en-US" sz="3200" dirty="0"/>
              <a:t> </a:t>
            </a:r>
            <a:r>
              <a:rPr lang="en-US" sz="3200" dirty="0" err="1"/>
              <a:t>variasi</a:t>
            </a:r>
            <a:r>
              <a:rPr lang="en-US" sz="3200" dirty="0"/>
              <a:t>.</a:t>
            </a:r>
            <a:endParaRPr lang="id-ID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u="sng" dirty="0" err="1"/>
              <a:t>pengujian</a:t>
            </a:r>
            <a:r>
              <a:rPr lang="en-US" b="1" u="sng" dirty="0"/>
              <a:t> </a:t>
            </a:r>
            <a:r>
              <a:rPr lang="en-US" b="1" dirty="0" smtClean="0"/>
              <a:t>One Way </a:t>
            </a:r>
            <a:r>
              <a:rPr lang="en-US" b="1" dirty="0" err="1" smtClean="0"/>
              <a:t>Anova</a:t>
            </a:r>
            <a:r>
              <a:rPr lang="en-US" b="1" dirty="0" smtClean="0"/>
              <a:t> </a:t>
            </a:r>
            <a:r>
              <a:rPr lang="en-US" b="1" u="sng" dirty="0" smtClean="0"/>
              <a:t>:</a:t>
            </a:r>
            <a:endParaRPr lang="id-ID" sz="3600" dirty="0"/>
          </a:p>
          <a:p>
            <a:pPr>
              <a:buNone/>
            </a:pPr>
            <a:r>
              <a:rPr lang="id-ID" dirty="0" smtClean="0">
                <a:solidFill>
                  <a:srgbClr val="3333FF"/>
                </a:solidFill>
              </a:rPr>
              <a:t>	</a:t>
            </a:r>
            <a:r>
              <a:rPr lang="en-US" dirty="0" err="1" smtClean="0">
                <a:solidFill>
                  <a:srgbClr val="3333FF"/>
                </a:solidFill>
              </a:rPr>
              <a:t>Satu</a:t>
            </a:r>
            <a:r>
              <a:rPr lang="en-US" dirty="0" smtClean="0">
                <a:solidFill>
                  <a:srgbClr val="3333FF"/>
                </a:solidFill>
              </a:rPr>
              <a:t> </a:t>
            </a:r>
            <a:r>
              <a:rPr lang="en-US" dirty="0" err="1" smtClean="0">
                <a:solidFill>
                  <a:srgbClr val="3333FF"/>
                </a:solidFill>
              </a:rPr>
              <a:t>variabel</a:t>
            </a:r>
            <a:r>
              <a:rPr lang="en-US" dirty="0" smtClean="0">
                <a:solidFill>
                  <a:srgbClr val="3333FF"/>
                </a:solidFill>
              </a:rPr>
              <a:t> </a:t>
            </a:r>
            <a:r>
              <a:rPr lang="en-US" dirty="0" err="1" smtClean="0">
                <a:solidFill>
                  <a:srgbClr val="3333FF"/>
                </a:solidFill>
              </a:rPr>
              <a:t>dependen</a:t>
            </a:r>
            <a:r>
              <a:rPr lang="en-US" dirty="0" smtClean="0">
                <a:solidFill>
                  <a:srgbClr val="3333FF"/>
                </a:solidFill>
              </a:rPr>
              <a:t> (</a:t>
            </a:r>
            <a:r>
              <a:rPr lang="en-US" dirty="0" err="1" smtClean="0">
                <a:solidFill>
                  <a:srgbClr val="3333FF"/>
                </a:solidFill>
              </a:rPr>
              <a:t>kuantitatif</a:t>
            </a:r>
            <a:r>
              <a:rPr lang="en-US" dirty="0" smtClean="0">
                <a:solidFill>
                  <a:srgbClr val="3333FF"/>
                </a:solidFill>
              </a:rPr>
              <a:t>) </a:t>
            </a:r>
            <a:r>
              <a:rPr lang="en-US" dirty="0" err="1" smtClean="0">
                <a:solidFill>
                  <a:srgbClr val="3333FF"/>
                </a:solidFill>
              </a:rPr>
              <a:t>dan</a:t>
            </a:r>
            <a:r>
              <a:rPr lang="en-US" dirty="0" smtClean="0">
                <a:solidFill>
                  <a:srgbClr val="3333FF"/>
                </a:solidFill>
              </a:rPr>
              <a:t> </a:t>
            </a:r>
            <a:r>
              <a:rPr lang="en-US" dirty="0" err="1" smtClean="0">
                <a:solidFill>
                  <a:srgbClr val="3333FF"/>
                </a:solidFill>
              </a:rPr>
              <a:t>satu</a:t>
            </a:r>
            <a:r>
              <a:rPr lang="en-US" dirty="0" smtClean="0">
                <a:solidFill>
                  <a:srgbClr val="3333FF"/>
                </a:solidFill>
              </a:rPr>
              <a:t> </a:t>
            </a:r>
            <a:r>
              <a:rPr lang="en-US" dirty="0" err="1" smtClean="0">
                <a:solidFill>
                  <a:srgbClr val="3333FF"/>
                </a:solidFill>
              </a:rPr>
              <a:t>kelompok</a:t>
            </a:r>
            <a:r>
              <a:rPr lang="en-US" dirty="0" smtClean="0">
                <a:solidFill>
                  <a:srgbClr val="3333FF"/>
                </a:solidFill>
              </a:rPr>
              <a:t> (</a:t>
            </a:r>
            <a:r>
              <a:rPr lang="en-US" dirty="0" err="1" smtClean="0">
                <a:solidFill>
                  <a:srgbClr val="3333FF"/>
                </a:solidFill>
              </a:rPr>
              <a:t>kualitatif</a:t>
            </a:r>
            <a:r>
              <a:rPr lang="en-US" dirty="0" smtClean="0">
                <a:solidFill>
                  <a:srgbClr val="3333FF"/>
                </a:solidFill>
              </a:rPr>
              <a:t>)</a:t>
            </a:r>
          </a:p>
          <a:p>
            <a:pPr>
              <a:buNone/>
            </a:pPr>
            <a:r>
              <a:rPr lang="id-ID" dirty="0" smtClean="0">
                <a:solidFill>
                  <a:srgbClr val="3333FF"/>
                </a:solidFill>
              </a:rPr>
              <a:t>	</a:t>
            </a:r>
            <a:r>
              <a:rPr lang="en-US" dirty="0" err="1" smtClean="0">
                <a:solidFill>
                  <a:srgbClr val="3333FF"/>
                </a:solidFill>
              </a:rPr>
              <a:t>Contoh</a:t>
            </a:r>
            <a:r>
              <a:rPr lang="en-US" dirty="0" smtClean="0">
                <a:solidFill>
                  <a:srgbClr val="3333FF"/>
                </a:solidFill>
              </a:rPr>
              <a:t> : </a:t>
            </a:r>
            <a:r>
              <a:rPr lang="en-US" dirty="0" err="1" smtClean="0">
                <a:solidFill>
                  <a:srgbClr val="3333FF"/>
                </a:solidFill>
              </a:rPr>
              <a:t>apakah</a:t>
            </a:r>
            <a:r>
              <a:rPr lang="en-US" dirty="0" smtClean="0">
                <a:solidFill>
                  <a:srgbClr val="3333FF"/>
                </a:solidFill>
              </a:rPr>
              <a:t> </a:t>
            </a:r>
            <a:r>
              <a:rPr lang="en-US" dirty="0" err="1" smtClean="0">
                <a:solidFill>
                  <a:srgbClr val="3333FF"/>
                </a:solidFill>
              </a:rPr>
              <a:t>pandangan</a:t>
            </a:r>
            <a:r>
              <a:rPr lang="en-US" dirty="0" smtClean="0">
                <a:solidFill>
                  <a:srgbClr val="3333FF"/>
                </a:solidFill>
              </a:rPr>
              <a:t> </a:t>
            </a:r>
            <a:r>
              <a:rPr lang="en-US" dirty="0" err="1" smtClean="0">
                <a:solidFill>
                  <a:srgbClr val="3333FF"/>
                </a:solidFill>
              </a:rPr>
              <a:t>siswa</a:t>
            </a:r>
            <a:r>
              <a:rPr lang="en-US" dirty="0" smtClean="0">
                <a:solidFill>
                  <a:srgbClr val="3333FF"/>
                </a:solidFill>
              </a:rPr>
              <a:t> </a:t>
            </a:r>
            <a:r>
              <a:rPr lang="en-US" dirty="0" err="1" smtClean="0">
                <a:solidFill>
                  <a:srgbClr val="3333FF"/>
                </a:solidFill>
              </a:rPr>
              <a:t>tentang</a:t>
            </a:r>
            <a:r>
              <a:rPr lang="en-US" dirty="0" smtClean="0">
                <a:solidFill>
                  <a:srgbClr val="3333FF"/>
                </a:solidFill>
              </a:rPr>
              <a:t> IPS (</a:t>
            </a:r>
            <a:r>
              <a:rPr lang="en-US" dirty="0" err="1" smtClean="0">
                <a:solidFill>
                  <a:srgbClr val="3333FF"/>
                </a:solidFill>
              </a:rPr>
              <a:t>kuantitatif</a:t>
            </a:r>
            <a:r>
              <a:rPr lang="en-US" dirty="0" smtClean="0">
                <a:solidFill>
                  <a:srgbClr val="3333FF"/>
                </a:solidFill>
              </a:rPr>
              <a:t>) </a:t>
            </a:r>
            <a:r>
              <a:rPr lang="en-US" dirty="0" err="1" smtClean="0">
                <a:solidFill>
                  <a:srgbClr val="3333FF"/>
                </a:solidFill>
              </a:rPr>
              <a:t>berbeda</a:t>
            </a:r>
            <a:r>
              <a:rPr lang="en-US" dirty="0" smtClean="0">
                <a:solidFill>
                  <a:srgbClr val="3333FF"/>
                </a:solidFill>
              </a:rPr>
              <a:t> </a:t>
            </a:r>
            <a:r>
              <a:rPr lang="en-US" dirty="0" err="1" smtClean="0">
                <a:solidFill>
                  <a:srgbClr val="3333FF"/>
                </a:solidFill>
              </a:rPr>
              <a:t>berdasarkan</a:t>
            </a:r>
            <a:r>
              <a:rPr lang="en-US" dirty="0" smtClean="0">
                <a:solidFill>
                  <a:srgbClr val="3333FF"/>
                </a:solidFill>
              </a:rPr>
              <a:t> </a:t>
            </a:r>
            <a:r>
              <a:rPr lang="en-US" dirty="0" err="1" smtClean="0">
                <a:solidFill>
                  <a:srgbClr val="3333FF"/>
                </a:solidFill>
              </a:rPr>
              <a:t>jenjang</a:t>
            </a:r>
            <a:r>
              <a:rPr lang="en-US" dirty="0" smtClean="0">
                <a:solidFill>
                  <a:srgbClr val="3333FF"/>
                </a:solidFill>
              </a:rPr>
              <a:t> </a:t>
            </a:r>
            <a:r>
              <a:rPr lang="en-US" dirty="0" err="1" smtClean="0">
                <a:solidFill>
                  <a:srgbClr val="3333FF"/>
                </a:solidFill>
              </a:rPr>
              <a:t>pendidikannya</a:t>
            </a:r>
            <a:r>
              <a:rPr lang="en-US" dirty="0" smtClean="0">
                <a:solidFill>
                  <a:srgbClr val="3333FF"/>
                </a:solidFill>
              </a:rPr>
              <a:t> (</a:t>
            </a:r>
            <a:r>
              <a:rPr lang="en-US" dirty="0" err="1" smtClean="0">
                <a:solidFill>
                  <a:srgbClr val="3333FF"/>
                </a:solidFill>
              </a:rPr>
              <a:t>kualitatif</a:t>
            </a:r>
            <a:r>
              <a:rPr lang="en-US" dirty="0" smtClean="0">
                <a:solidFill>
                  <a:srgbClr val="3333FF"/>
                </a:solidFill>
              </a:rPr>
              <a:t> : SD, SLTP, SMU)</a:t>
            </a:r>
            <a:endParaRPr lang="id-ID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US" b="1" u="sng" dirty="0" err="1"/>
              <a:t>pengujian</a:t>
            </a:r>
            <a:r>
              <a:rPr lang="en-US" b="1" u="sng" dirty="0"/>
              <a:t> </a:t>
            </a:r>
            <a:r>
              <a:rPr lang="en-US" b="1" dirty="0" smtClean="0"/>
              <a:t>One Way </a:t>
            </a:r>
            <a:r>
              <a:rPr lang="en-US" b="1" dirty="0" err="1" smtClean="0"/>
              <a:t>Anova</a:t>
            </a:r>
            <a:r>
              <a:rPr lang="en-US" b="1" dirty="0" smtClean="0"/>
              <a:t> </a:t>
            </a:r>
            <a:r>
              <a:rPr lang="en-US" b="1" u="sng" dirty="0" smtClean="0"/>
              <a:t>:</a:t>
            </a:r>
            <a:r>
              <a:rPr lang="en-US" u="sng" dirty="0" smtClean="0"/>
              <a:t> </a:t>
            </a:r>
            <a:endParaRPr lang="id-ID" u="sng" dirty="0" smtClean="0"/>
          </a:p>
          <a:p>
            <a:pPr lvl="0" algn="just">
              <a:buNone/>
            </a:pPr>
            <a:r>
              <a:rPr lang="id-ID" dirty="0" smtClean="0"/>
              <a:t>- 	</a:t>
            </a:r>
            <a:r>
              <a:rPr lang="en-US" dirty="0" err="1" smtClean="0"/>
              <a:t>Langkah-langkah</a:t>
            </a:r>
            <a:r>
              <a:rPr lang="en-US" dirty="0" smtClean="0"/>
              <a:t> </a:t>
            </a:r>
            <a:r>
              <a:rPr lang="en-US" dirty="0" err="1"/>
              <a:t>pengujian</a:t>
            </a:r>
            <a:r>
              <a:rPr lang="en-US" dirty="0"/>
              <a:t> one way </a:t>
            </a:r>
            <a:r>
              <a:rPr lang="en-US" dirty="0" err="1"/>
              <a:t>anova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:</a:t>
            </a:r>
            <a:endParaRPr lang="id-ID" sz="3200" dirty="0"/>
          </a:p>
          <a:p>
            <a:pPr lvl="0" algn="just">
              <a:buNone/>
            </a:pPr>
            <a:r>
              <a:rPr lang="id-ID" dirty="0" smtClean="0"/>
              <a:t>	1.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/>
              <a:t>Ho </a:t>
            </a:r>
            <a:r>
              <a:rPr lang="en-US" dirty="0" err="1"/>
              <a:t>dan</a:t>
            </a:r>
            <a:r>
              <a:rPr lang="en-US" dirty="0"/>
              <a:t> Hi </a:t>
            </a:r>
            <a:endParaRPr lang="id-ID" sz="3600" dirty="0"/>
          </a:p>
          <a:p>
            <a:pPr algn="just">
              <a:buNone/>
            </a:pPr>
            <a:r>
              <a:rPr lang="id-ID" dirty="0"/>
              <a:t>	</a:t>
            </a:r>
            <a:r>
              <a:rPr lang="id-ID" dirty="0" smtClean="0"/>
              <a:t>	</a:t>
            </a:r>
            <a:r>
              <a:rPr lang="en-US" dirty="0" smtClean="0"/>
              <a:t>Ho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menyatakan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id-ID" dirty="0" smtClean="0"/>
              <a:t>	</a:t>
            </a:r>
            <a:r>
              <a:rPr lang="en-US" dirty="0" err="1" smtClean="0"/>
              <a:t>diantara</a:t>
            </a:r>
            <a:r>
              <a:rPr lang="en-US" dirty="0" smtClean="0"/>
              <a:t> </a:t>
            </a:r>
            <a:r>
              <a:rPr lang="en-US" dirty="0"/>
              <a:t>rata-rata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. </a:t>
            </a:r>
            <a:r>
              <a:rPr lang="en-US" dirty="0" err="1"/>
              <a:t>Sedangkan</a:t>
            </a:r>
            <a:r>
              <a:rPr lang="en-US" dirty="0"/>
              <a:t> Hi </a:t>
            </a:r>
            <a:r>
              <a:rPr lang="id-ID" dirty="0" smtClean="0"/>
              <a:t>	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rata-rata </a:t>
            </a:r>
            <a:r>
              <a:rPr lang="en-US" dirty="0" err="1"/>
              <a:t>populasi</a:t>
            </a:r>
            <a:r>
              <a:rPr lang="en-US" dirty="0"/>
              <a:t> (</a:t>
            </a:r>
            <a:r>
              <a:rPr lang="en-US" dirty="0">
                <a:sym typeface="Symbol"/>
              </a:rPr>
              <a:t></a:t>
            </a:r>
            <a:r>
              <a:rPr lang="en-US" dirty="0"/>
              <a:t>) </a:t>
            </a:r>
            <a:r>
              <a:rPr lang="id-ID" dirty="0" smtClean="0"/>
              <a:t>	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rata-rata </a:t>
            </a:r>
            <a:r>
              <a:rPr lang="en-US" dirty="0" err="1"/>
              <a:t>populasi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. </a:t>
            </a:r>
            <a:endParaRPr lang="id-ID" sz="3600" dirty="0"/>
          </a:p>
          <a:p>
            <a:pPr algn="just">
              <a:buNone/>
            </a:pPr>
            <a:r>
              <a:rPr lang="id-ID" dirty="0" smtClean="0"/>
              <a:t>		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/>
              <a:t>kata</a:t>
            </a:r>
            <a:r>
              <a:rPr lang="en-US" dirty="0"/>
              <a:t> lain Ho </a:t>
            </a:r>
            <a:r>
              <a:rPr lang="en-US" dirty="0" err="1"/>
              <a:t>menyatakan</a:t>
            </a:r>
            <a:r>
              <a:rPr lang="en-US" dirty="0"/>
              <a:t> :</a:t>
            </a:r>
            <a:endParaRPr lang="id-ID" sz="3600" dirty="0"/>
          </a:p>
          <a:p>
            <a:pPr algn="just">
              <a:buNone/>
            </a:pPr>
            <a:r>
              <a:rPr lang="id-ID" dirty="0" smtClean="0">
                <a:sym typeface="Symbol"/>
              </a:rPr>
              <a:t>		</a:t>
            </a:r>
            <a:r>
              <a:rPr lang="en-US" dirty="0" smtClean="0">
                <a:sym typeface="Symbol"/>
              </a:rPr>
              <a:t></a:t>
            </a:r>
            <a:r>
              <a:rPr lang="en-US" baseline="-25000" dirty="0"/>
              <a:t>1</a:t>
            </a:r>
            <a:r>
              <a:rPr lang="en-US" dirty="0"/>
              <a:t> = </a:t>
            </a:r>
            <a:r>
              <a:rPr lang="en-US" dirty="0">
                <a:sym typeface="Symbol"/>
              </a:rPr>
              <a:t></a:t>
            </a:r>
            <a:r>
              <a:rPr lang="en-US" baseline="-25000" dirty="0"/>
              <a:t>2</a:t>
            </a:r>
            <a:r>
              <a:rPr lang="en-US" dirty="0"/>
              <a:t> = </a:t>
            </a:r>
            <a:r>
              <a:rPr lang="en-US" dirty="0">
                <a:sym typeface="Symbol"/>
              </a:rPr>
              <a:t></a:t>
            </a:r>
            <a:r>
              <a:rPr lang="en-US" baseline="-25000" dirty="0"/>
              <a:t>3</a:t>
            </a:r>
            <a:r>
              <a:rPr lang="en-US" dirty="0"/>
              <a:t> = ………..</a:t>
            </a:r>
            <a:r>
              <a:rPr lang="en-US" dirty="0">
                <a:sym typeface="Symbol"/>
              </a:rPr>
              <a:t></a:t>
            </a:r>
            <a:r>
              <a:rPr lang="en-US" baseline="-25000" dirty="0"/>
              <a:t>n</a:t>
            </a:r>
            <a:endParaRPr lang="id-ID" sz="3600" dirty="0"/>
          </a:p>
          <a:p>
            <a:pPr algn="just">
              <a:buNone/>
            </a:pPr>
            <a:r>
              <a:rPr lang="id-ID" dirty="0" smtClean="0"/>
              <a:t>		</a:t>
            </a:r>
            <a:r>
              <a:rPr lang="en-US" dirty="0" smtClean="0"/>
              <a:t>Dan </a:t>
            </a:r>
            <a:r>
              <a:rPr lang="en-US" dirty="0"/>
              <a:t>Hi </a:t>
            </a:r>
            <a:r>
              <a:rPr lang="en-US" dirty="0" err="1"/>
              <a:t>menyatakan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Ho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terbukti</a:t>
            </a:r>
            <a:r>
              <a:rPr lang="en-US" dirty="0"/>
              <a:t>.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id-ID" dirty="0" smtClean="0"/>
              <a:t>	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:</a:t>
            </a:r>
            <a:endParaRPr lang="id-ID" sz="3600" dirty="0"/>
          </a:p>
          <a:p>
            <a:pPr algn="just">
              <a:buNone/>
            </a:pPr>
            <a:r>
              <a:rPr lang="id-ID" dirty="0" smtClean="0">
                <a:sym typeface="Symbol"/>
              </a:rPr>
              <a:t>		</a:t>
            </a:r>
            <a:r>
              <a:rPr lang="en-US" dirty="0" smtClean="0">
                <a:sym typeface="Symbol"/>
              </a:rPr>
              <a:t></a:t>
            </a:r>
            <a:r>
              <a:rPr lang="en-US" baseline="-25000" dirty="0"/>
              <a:t>1</a:t>
            </a:r>
            <a:r>
              <a:rPr lang="en-US" dirty="0"/>
              <a:t> </a:t>
            </a:r>
            <a:r>
              <a:rPr lang="en-US" dirty="0">
                <a:sym typeface="Symbol"/>
              </a:rPr>
              <a:t></a:t>
            </a:r>
            <a:r>
              <a:rPr lang="en-US" dirty="0"/>
              <a:t> </a:t>
            </a:r>
            <a:r>
              <a:rPr lang="en-US" dirty="0">
                <a:sym typeface="Symbol"/>
              </a:rPr>
              <a:t></a:t>
            </a:r>
            <a:r>
              <a:rPr lang="en-US" baseline="-25000" dirty="0"/>
              <a:t>2</a:t>
            </a:r>
            <a:r>
              <a:rPr lang="en-US" dirty="0"/>
              <a:t> </a:t>
            </a:r>
            <a:r>
              <a:rPr lang="en-US" dirty="0">
                <a:sym typeface="Symbol"/>
              </a:rPr>
              <a:t></a:t>
            </a:r>
            <a:r>
              <a:rPr lang="en-US" dirty="0"/>
              <a:t> </a:t>
            </a:r>
            <a:r>
              <a:rPr lang="en-US" dirty="0">
                <a:sym typeface="Symbol"/>
              </a:rPr>
              <a:t></a:t>
            </a:r>
            <a:r>
              <a:rPr lang="en-US" baseline="-25000" dirty="0"/>
              <a:t>3</a:t>
            </a:r>
            <a:r>
              <a:rPr lang="en-US" dirty="0"/>
              <a:t> </a:t>
            </a:r>
            <a:r>
              <a:rPr lang="en-US" dirty="0">
                <a:sym typeface="Symbol"/>
              </a:rPr>
              <a:t></a:t>
            </a:r>
            <a:r>
              <a:rPr lang="en-US" dirty="0"/>
              <a:t> ………..</a:t>
            </a:r>
            <a:r>
              <a:rPr lang="en-US" dirty="0">
                <a:sym typeface="Symbol"/>
              </a:rPr>
              <a:t></a:t>
            </a:r>
            <a:r>
              <a:rPr lang="en-US" baseline="-25000" dirty="0"/>
              <a:t>n   </a:t>
            </a:r>
            <a:r>
              <a:rPr lang="en-US" dirty="0" err="1"/>
              <a:t>atau</a:t>
            </a:r>
            <a:r>
              <a:rPr lang="en-US" baseline="-25000" dirty="0"/>
              <a:t> </a:t>
            </a:r>
            <a:r>
              <a:rPr lang="en-US" dirty="0">
                <a:sym typeface="Symbol"/>
              </a:rPr>
              <a:t></a:t>
            </a:r>
            <a:r>
              <a:rPr lang="en-US" baseline="-25000" dirty="0"/>
              <a:t>1</a:t>
            </a:r>
            <a:r>
              <a:rPr lang="en-US" dirty="0"/>
              <a:t> = </a:t>
            </a:r>
            <a:r>
              <a:rPr lang="en-US" dirty="0">
                <a:sym typeface="Symbol"/>
              </a:rPr>
              <a:t></a:t>
            </a:r>
            <a:r>
              <a:rPr lang="en-US" baseline="-25000" dirty="0"/>
              <a:t>2</a:t>
            </a:r>
            <a:r>
              <a:rPr lang="en-US" dirty="0"/>
              <a:t>, </a:t>
            </a:r>
            <a:endParaRPr lang="id-ID" dirty="0" smtClean="0"/>
          </a:p>
          <a:p>
            <a:pPr algn="just">
              <a:buNone/>
            </a:pPr>
            <a:r>
              <a:rPr lang="id-ID" dirty="0"/>
              <a:t>	</a:t>
            </a:r>
            <a:r>
              <a:rPr lang="id-ID" dirty="0" smtClean="0"/>
              <a:t>	</a:t>
            </a:r>
            <a:r>
              <a:rPr lang="en-US" dirty="0" err="1" smtClean="0"/>
              <a:t>tapi</a:t>
            </a:r>
            <a:r>
              <a:rPr lang="en-US" dirty="0" smtClean="0"/>
              <a:t> </a:t>
            </a:r>
            <a:r>
              <a:rPr lang="en-US" dirty="0">
                <a:sym typeface="Symbol"/>
              </a:rPr>
              <a:t></a:t>
            </a:r>
            <a:r>
              <a:rPr lang="en-US" baseline="-25000" dirty="0"/>
              <a:t>2</a:t>
            </a:r>
            <a:r>
              <a:rPr lang="en-US" dirty="0"/>
              <a:t> </a:t>
            </a:r>
            <a:r>
              <a:rPr lang="en-US" dirty="0">
                <a:sym typeface="Symbol"/>
              </a:rPr>
              <a:t></a:t>
            </a:r>
            <a:r>
              <a:rPr lang="en-US" dirty="0"/>
              <a:t> </a:t>
            </a:r>
            <a:r>
              <a:rPr lang="en-US" dirty="0">
                <a:sym typeface="Symbol"/>
              </a:rPr>
              <a:t></a:t>
            </a:r>
            <a:r>
              <a:rPr lang="en-US" baseline="-25000" dirty="0"/>
              <a:t>3</a:t>
            </a:r>
            <a:r>
              <a:rPr lang="en-US" dirty="0"/>
              <a:t> </a:t>
            </a:r>
            <a:r>
              <a:rPr lang="en-US" dirty="0">
                <a:sym typeface="Symbol"/>
              </a:rPr>
              <a:t></a:t>
            </a:r>
            <a:r>
              <a:rPr lang="en-US" dirty="0"/>
              <a:t> </a:t>
            </a:r>
            <a:r>
              <a:rPr lang="en-US" dirty="0" smtClean="0"/>
              <a:t>…………</a:t>
            </a:r>
            <a:r>
              <a:rPr lang="en-US" dirty="0">
                <a:sym typeface="Symbol"/>
              </a:rPr>
              <a:t></a:t>
            </a:r>
            <a:r>
              <a:rPr lang="en-US" baseline="-25000" dirty="0"/>
              <a:t>n </a:t>
            </a:r>
            <a:endParaRPr lang="id-ID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 lvl="0" algn="just">
              <a:buNone/>
            </a:pPr>
            <a:r>
              <a:rPr lang="id-ID" dirty="0" smtClean="0"/>
              <a:t>2.	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penerimaan</a:t>
            </a:r>
            <a:r>
              <a:rPr lang="en-US" dirty="0"/>
              <a:t> Ho </a:t>
            </a:r>
            <a:r>
              <a:rPr lang="en-US" dirty="0" err="1"/>
              <a:t>dan</a:t>
            </a:r>
            <a:r>
              <a:rPr lang="en-US" dirty="0"/>
              <a:t> Hi</a:t>
            </a:r>
            <a:endParaRPr lang="id-ID" dirty="0"/>
          </a:p>
          <a:p>
            <a:pPr algn="just">
              <a:buNone/>
            </a:pPr>
            <a:r>
              <a:rPr lang="id-ID" dirty="0" smtClean="0"/>
              <a:t>	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pengujian</a:t>
            </a:r>
            <a:r>
              <a:rPr lang="en-US" dirty="0"/>
              <a:t> </a:t>
            </a:r>
            <a:r>
              <a:rPr lang="en-US" dirty="0" err="1"/>
              <a:t>hipotesis</a:t>
            </a:r>
            <a:r>
              <a:rPr lang="en-US" dirty="0"/>
              <a:t> yang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z </a:t>
            </a:r>
            <a:r>
              <a:rPr lang="en-US" dirty="0" err="1"/>
              <a:t>atau</a:t>
            </a:r>
            <a:r>
              <a:rPr lang="en-US" dirty="0"/>
              <a:t> t, </a:t>
            </a:r>
            <a:r>
              <a:rPr lang="en-US" dirty="0" err="1"/>
              <a:t>pengujian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ANOVA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F. </a:t>
            </a:r>
            <a:r>
              <a:rPr lang="en-US" dirty="0" err="1"/>
              <a:t>Ciri-ciri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: </a:t>
            </a:r>
            <a:r>
              <a:rPr lang="en-US" dirty="0" err="1"/>
              <a:t>kontinyu</a:t>
            </a:r>
            <a:r>
              <a:rPr lang="en-US" dirty="0"/>
              <a:t>, </a:t>
            </a:r>
            <a:r>
              <a:rPr lang="en-US" dirty="0" err="1"/>
              <a:t>bernilai</a:t>
            </a:r>
            <a:r>
              <a:rPr lang="en-US" dirty="0"/>
              <a:t> </a:t>
            </a:r>
            <a:r>
              <a:rPr lang="en-US" dirty="0" err="1"/>
              <a:t>nol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positif</a:t>
            </a:r>
            <a:r>
              <a:rPr lang="en-US" dirty="0"/>
              <a:t>,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menceng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kanan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pernah</a:t>
            </a:r>
            <a:r>
              <a:rPr lang="en-US" dirty="0"/>
              <a:t> </a:t>
            </a:r>
            <a:r>
              <a:rPr lang="en-US" dirty="0" err="1"/>
              <a:t>memotong</a:t>
            </a:r>
            <a:r>
              <a:rPr lang="en-US" dirty="0"/>
              <a:t> </a:t>
            </a:r>
            <a:r>
              <a:rPr lang="en-US" dirty="0" err="1"/>
              <a:t>sumbu</a:t>
            </a:r>
            <a:r>
              <a:rPr lang="en-US" dirty="0"/>
              <a:t> </a:t>
            </a:r>
            <a:r>
              <a:rPr lang="en-US" dirty="0" err="1"/>
              <a:t>datar</a:t>
            </a:r>
            <a:r>
              <a:rPr lang="en-US" dirty="0" smtClean="0"/>
              <a:t>.</a:t>
            </a:r>
            <a:endParaRPr lang="id-ID" dirty="0"/>
          </a:p>
          <a:p>
            <a:pPr algn="just">
              <a:buNone/>
            </a:pPr>
            <a:r>
              <a:rPr lang="id-ID" dirty="0" smtClean="0"/>
              <a:t>	</a:t>
            </a:r>
            <a:r>
              <a:rPr lang="en-US" dirty="0" smtClean="0"/>
              <a:t>Daerah </a:t>
            </a:r>
            <a:r>
              <a:rPr lang="en-US" dirty="0" err="1"/>
              <a:t>penerimaan</a:t>
            </a:r>
            <a:r>
              <a:rPr lang="en-US" dirty="0"/>
              <a:t> Ho </a:t>
            </a:r>
            <a:r>
              <a:rPr lang="en-US" dirty="0" err="1"/>
              <a:t>dan</a:t>
            </a:r>
            <a:r>
              <a:rPr lang="en-US" dirty="0"/>
              <a:t> Hi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:</a:t>
            </a:r>
            <a:endParaRPr lang="id-ID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 marL="250825" lvl="2" algn="just"/>
            <a:r>
              <a:rPr lang="en-US" sz="2800" dirty="0" err="1"/>
              <a:t>Titik</a:t>
            </a:r>
            <a:r>
              <a:rPr lang="en-US" sz="2800" dirty="0"/>
              <a:t> </a:t>
            </a:r>
            <a:r>
              <a:rPr lang="en-US" sz="2800" dirty="0" err="1"/>
              <a:t>kritis</a:t>
            </a:r>
            <a:r>
              <a:rPr lang="en-US" sz="2800" dirty="0"/>
              <a:t>  </a:t>
            </a:r>
            <a:r>
              <a:rPr lang="en-US" sz="2800" dirty="0" err="1"/>
              <a:t>dicari</a:t>
            </a:r>
            <a:r>
              <a:rPr lang="en-US" sz="2800" dirty="0"/>
              <a:t> 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bantuan</a:t>
            </a:r>
            <a:r>
              <a:rPr lang="en-US" sz="2800" dirty="0"/>
              <a:t> </a:t>
            </a:r>
            <a:r>
              <a:rPr lang="en-US" sz="2800" dirty="0" err="1"/>
              <a:t>tabel</a:t>
            </a:r>
            <a:r>
              <a:rPr lang="en-US" sz="2800" dirty="0"/>
              <a:t> F. </a:t>
            </a:r>
            <a:r>
              <a:rPr lang="en-US" sz="2800" dirty="0" err="1"/>
              <a:t>Titik</a:t>
            </a:r>
            <a:r>
              <a:rPr lang="en-US" sz="2800" dirty="0"/>
              <a:t> </a:t>
            </a:r>
            <a:r>
              <a:rPr lang="en-US" sz="2800" dirty="0" err="1"/>
              <a:t>kritis</a:t>
            </a:r>
            <a:r>
              <a:rPr lang="en-US" sz="2800" dirty="0"/>
              <a:t> </a:t>
            </a:r>
            <a:r>
              <a:rPr lang="en-US" sz="2800" dirty="0" err="1"/>
              <a:t>ditentukan</a:t>
            </a:r>
            <a:r>
              <a:rPr lang="en-US" sz="2800" dirty="0"/>
              <a:t> </a:t>
            </a:r>
            <a:r>
              <a:rPr lang="en-US" sz="2800" dirty="0" err="1"/>
              <a:t>oleh</a:t>
            </a:r>
            <a:r>
              <a:rPr lang="en-US" sz="2800" dirty="0"/>
              <a:t>  (1) </a:t>
            </a:r>
            <a:r>
              <a:rPr lang="en-US" sz="2800" dirty="0" err="1"/>
              <a:t>Taraf</a:t>
            </a:r>
            <a:r>
              <a:rPr lang="en-US" sz="2800" dirty="0"/>
              <a:t> </a:t>
            </a:r>
            <a:r>
              <a:rPr lang="en-US" sz="2800" dirty="0" err="1"/>
              <a:t>nyata</a:t>
            </a:r>
            <a:r>
              <a:rPr lang="en-US" sz="2800" dirty="0"/>
              <a:t> (</a:t>
            </a:r>
            <a:r>
              <a:rPr lang="en-US" sz="2800" dirty="0">
                <a:sym typeface="Symbol"/>
              </a:rPr>
              <a:t></a:t>
            </a:r>
            <a:r>
              <a:rPr lang="en-US" sz="2800" dirty="0"/>
              <a:t>), (2) </a:t>
            </a:r>
            <a:r>
              <a:rPr lang="en-US" sz="2800" dirty="0" err="1"/>
              <a:t>Derajat</a:t>
            </a:r>
            <a:r>
              <a:rPr lang="en-US" sz="2800" dirty="0"/>
              <a:t> </a:t>
            </a:r>
            <a:r>
              <a:rPr lang="en-US" sz="2800" dirty="0" err="1"/>
              <a:t>bebas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degree of freedom (</a:t>
            </a:r>
            <a:r>
              <a:rPr lang="en-US" sz="2800" dirty="0" err="1"/>
              <a:t>df</a:t>
            </a:r>
            <a:r>
              <a:rPr lang="en-US" sz="2800" dirty="0"/>
              <a:t>).</a:t>
            </a:r>
            <a:endParaRPr lang="id-ID" sz="2800" dirty="0"/>
          </a:p>
          <a:p>
            <a:pPr marL="250825" lvl="2" algn="just"/>
            <a:r>
              <a:rPr lang="en-US" sz="2800" dirty="0"/>
              <a:t>Degree of freedom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derajat</a:t>
            </a:r>
            <a:r>
              <a:rPr lang="en-US" sz="2800" dirty="0"/>
              <a:t> </a:t>
            </a:r>
            <a:r>
              <a:rPr lang="en-US" sz="2800" dirty="0" err="1"/>
              <a:t>bebas</a:t>
            </a:r>
            <a:r>
              <a:rPr lang="en-US" sz="2800" dirty="0"/>
              <a:t> </a:t>
            </a:r>
            <a:r>
              <a:rPr lang="en-US" sz="2800" dirty="0" err="1"/>
              <a:t>terdiri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numerator </a:t>
            </a:r>
            <a:r>
              <a:rPr lang="en-US" sz="2800" dirty="0" err="1"/>
              <a:t>dan</a:t>
            </a:r>
            <a:r>
              <a:rPr lang="en-US" sz="2800" dirty="0"/>
              <a:t> denominator.</a:t>
            </a:r>
            <a:endParaRPr lang="id-ID" sz="2800" dirty="0"/>
          </a:p>
          <a:p>
            <a:pPr marL="250825" lvl="2" algn="just"/>
            <a:r>
              <a:rPr lang="en-US" sz="2800" dirty="0"/>
              <a:t>Numerator = k – 1  </a:t>
            </a:r>
            <a:endParaRPr lang="id-ID" sz="2800" dirty="0"/>
          </a:p>
          <a:p>
            <a:pPr marL="250825" lvl="2" algn="just"/>
            <a:r>
              <a:rPr lang="en-US" sz="2800" dirty="0"/>
              <a:t>denominator = k (n – 1) </a:t>
            </a:r>
            <a:endParaRPr lang="id-ID" sz="2800" dirty="0"/>
          </a:p>
          <a:p>
            <a:pPr algn="just">
              <a:buNone/>
            </a:pPr>
            <a:r>
              <a:rPr lang="id-ID" sz="2800" dirty="0" smtClean="0"/>
              <a:t>	</a:t>
            </a:r>
            <a:r>
              <a:rPr lang="en-US" sz="2800" dirty="0" err="1" smtClean="0"/>
              <a:t>Dimana</a:t>
            </a:r>
            <a:r>
              <a:rPr lang="en-US" sz="2800" dirty="0"/>
              <a:t>, 	k </a:t>
            </a:r>
            <a:r>
              <a:rPr lang="id-ID" sz="2800" dirty="0" smtClean="0"/>
              <a:t>	</a:t>
            </a:r>
            <a:r>
              <a:rPr lang="en-US" sz="2800" dirty="0" smtClean="0"/>
              <a:t>= </a:t>
            </a:r>
            <a:r>
              <a:rPr lang="en-US" sz="2800" dirty="0" err="1"/>
              <a:t>jumlah</a:t>
            </a:r>
            <a:r>
              <a:rPr lang="en-US" sz="2800" dirty="0"/>
              <a:t> </a:t>
            </a:r>
            <a:r>
              <a:rPr lang="en-US" sz="2800" dirty="0" err="1"/>
              <a:t>kolom</a:t>
            </a:r>
            <a:endParaRPr lang="id-ID" sz="2800" dirty="0"/>
          </a:p>
          <a:p>
            <a:pPr algn="just">
              <a:buNone/>
            </a:pPr>
            <a:r>
              <a:rPr lang="id-ID" sz="2800" dirty="0" smtClean="0"/>
              <a:t>			</a:t>
            </a:r>
            <a:r>
              <a:rPr lang="en-US" sz="2800" dirty="0" smtClean="0"/>
              <a:t>n </a:t>
            </a:r>
            <a:r>
              <a:rPr lang="en-US" sz="2800" dirty="0"/>
              <a:t>	= </a:t>
            </a:r>
            <a:r>
              <a:rPr lang="en-US" sz="2800" dirty="0" err="1"/>
              <a:t>jumlah</a:t>
            </a:r>
            <a:r>
              <a:rPr lang="en-US" sz="2800" dirty="0"/>
              <a:t> </a:t>
            </a:r>
            <a:r>
              <a:rPr lang="en-US" sz="2800" dirty="0" err="1"/>
              <a:t>elemen</a:t>
            </a:r>
            <a:r>
              <a:rPr lang="en-US" sz="2800" dirty="0"/>
              <a:t> </a:t>
            </a:r>
            <a:r>
              <a:rPr lang="en-US" sz="2800" dirty="0" err="1"/>
              <a:t>tiap</a:t>
            </a:r>
            <a:r>
              <a:rPr lang="en-US" sz="2800" dirty="0"/>
              <a:t> </a:t>
            </a:r>
            <a:r>
              <a:rPr lang="en-US" sz="2800" dirty="0" err="1"/>
              <a:t>kolom</a:t>
            </a:r>
            <a:endParaRPr lang="id-ID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Text Box 1029"/>
          <p:cNvSpPr txBox="1">
            <a:spLocks noChangeArrowheads="1"/>
          </p:cNvSpPr>
          <p:nvPr/>
        </p:nvSpPr>
        <p:spPr bwMode="auto">
          <a:xfrm>
            <a:off x="590550" y="609600"/>
            <a:ext cx="33007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d-ID" b="1" dirty="0" smtClean="0">
                <a:solidFill>
                  <a:srgbClr val="3333FF"/>
                </a:solidFill>
              </a:rPr>
              <a:t>3.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statistik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F</a:t>
            </a:r>
            <a:endParaRPr lang="en-US" b="1" dirty="0">
              <a:solidFill>
                <a:srgbClr val="3333FF"/>
              </a:solidFill>
            </a:endParaRPr>
          </a:p>
        </p:txBody>
      </p:sp>
      <p:sp>
        <p:nvSpPr>
          <p:cNvPr id="34820" name="Text Box 1030"/>
          <p:cNvSpPr txBox="1">
            <a:spLocks noChangeArrowheads="1"/>
          </p:cNvSpPr>
          <p:nvPr/>
        </p:nvSpPr>
        <p:spPr bwMode="auto">
          <a:xfrm>
            <a:off x="609600" y="1339850"/>
            <a:ext cx="5016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F =</a:t>
            </a:r>
          </a:p>
        </p:txBody>
      </p:sp>
      <p:sp>
        <p:nvSpPr>
          <p:cNvPr id="34821" name="Text Box 1031"/>
          <p:cNvSpPr txBox="1">
            <a:spLocks noChangeArrowheads="1"/>
          </p:cNvSpPr>
          <p:nvPr/>
        </p:nvSpPr>
        <p:spPr bwMode="auto">
          <a:xfrm>
            <a:off x="1212850" y="1143000"/>
            <a:ext cx="5857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RJK</a:t>
            </a:r>
            <a:r>
              <a:rPr lang="en-US" baseline="-25000" dirty="0" err="1">
                <a:solidFill>
                  <a:srgbClr val="FF0000"/>
                </a:solidFill>
              </a:rPr>
              <a:t>a</a:t>
            </a:r>
            <a:endParaRPr lang="en-US" baseline="-25000" dirty="0">
              <a:solidFill>
                <a:srgbClr val="FF0000"/>
              </a:solidFill>
            </a:endParaRPr>
          </a:p>
        </p:txBody>
      </p:sp>
      <p:sp>
        <p:nvSpPr>
          <p:cNvPr id="34822" name="Text Box 1032"/>
          <p:cNvSpPr txBox="1">
            <a:spLocks noChangeArrowheads="1"/>
          </p:cNvSpPr>
          <p:nvPr/>
        </p:nvSpPr>
        <p:spPr bwMode="auto">
          <a:xfrm>
            <a:off x="1212850" y="1492250"/>
            <a:ext cx="5445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RJK</a:t>
            </a:r>
            <a:r>
              <a:rPr lang="en-US" baseline="-25000">
                <a:solidFill>
                  <a:srgbClr val="FF0000"/>
                </a:solidFill>
              </a:rPr>
              <a:t>i</a:t>
            </a:r>
          </a:p>
        </p:txBody>
      </p:sp>
      <p:sp>
        <p:nvSpPr>
          <p:cNvPr id="34823" name="Line 1033"/>
          <p:cNvSpPr>
            <a:spLocks noChangeShapeType="1"/>
          </p:cNvSpPr>
          <p:nvPr/>
        </p:nvSpPr>
        <p:spPr bwMode="auto">
          <a:xfrm>
            <a:off x="1212850" y="1524000"/>
            <a:ext cx="5334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4824" name="Text Box 1034"/>
          <p:cNvSpPr txBox="1">
            <a:spLocks noChangeArrowheads="1"/>
          </p:cNvSpPr>
          <p:nvPr/>
        </p:nvSpPr>
        <p:spPr bwMode="auto">
          <a:xfrm>
            <a:off x="2416175" y="1198563"/>
            <a:ext cx="6715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JK</a:t>
            </a:r>
            <a:r>
              <a:rPr lang="en-US" baseline="-25000">
                <a:solidFill>
                  <a:srgbClr val="FF0000"/>
                </a:solidFill>
              </a:rPr>
              <a:t>a</a:t>
            </a:r>
            <a:r>
              <a:rPr lang="en-US">
                <a:solidFill>
                  <a:srgbClr val="FF0000"/>
                </a:solidFill>
              </a:rPr>
              <a:t> =</a:t>
            </a:r>
          </a:p>
        </p:txBody>
      </p:sp>
      <p:sp>
        <p:nvSpPr>
          <p:cNvPr id="34825" name="Text Box 1035"/>
          <p:cNvSpPr txBox="1">
            <a:spLocks noChangeArrowheads="1"/>
          </p:cNvSpPr>
          <p:nvPr/>
        </p:nvSpPr>
        <p:spPr bwMode="auto">
          <a:xfrm>
            <a:off x="3025775" y="1233488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cs typeface="Tahoma" pitchFamily="34" charset="0"/>
              </a:rPr>
              <a:t>Σ</a:t>
            </a:r>
            <a:endParaRPr lang="en-US" sz="1800">
              <a:solidFill>
                <a:srgbClr val="FF0000"/>
              </a:solidFill>
            </a:endParaRPr>
          </a:p>
        </p:txBody>
      </p:sp>
      <p:sp>
        <p:nvSpPr>
          <p:cNvPr id="34826" name="Text Box 1036"/>
          <p:cNvSpPr txBox="1">
            <a:spLocks noChangeArrowheads="1"/>
          </p:cNvSpPr>
          <p:nvPr/>
        </p:nvSpPr>
        <p:spPr bwMode="auto">
          <a:xfrm>
            <a:off x="3041650" y="1066800"/>
            <a:ext cx="273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rgbClr val="FF0000"/>
                </a:solidFill>
              </a:rPr>
              <a:t>k</a:t>
            </a:r>
          </a:p>
        </p:txBody>
      </p:sp>
      <p:sp>
        <p:nvSpPr>
          <p:cNvPr id="34827" name="Text Box 1037"/>
          <p:cNvSpPr txBox="1">
            <a:spLocks noChangeArrowheads="1"/>
          </p:cNvSpPr>
          <p:nvPr/>
        </p:nvSpPr>
        <p:spPr bwMode="auto">
          <a:xfrm>
            <a:off x="2965450" y="1477963"/>
            <a:ext cx="4206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FF0000"/>
                </a:solidFill>
              </a:rPr>
              <a:t>j=1</a:t>
            </a:r>
          </a:p>
        </p:txBody>
      </p:sp>
      <p:sp>
        <p:nvSpPr>
          <p:cNvPr id="34828" name="Text Box 1038"/>
          <p:cNvSpPr txBox="1">
            <a:spLocks noChangeArrowheads="1"/>
          </p:cNvSpPr>
          <p:nvPr/>
        </p:nvSpPr>
        <p:spPr bwMode="auto">
          <a:xfrm>
            <a:off x="3346450" y="1111250"/>
            <a:ext cx="3841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J</a:t>
            </a:r>
            <a:r>
              <a:rPr lang="en-US" baseline="30000">
                <a:solidFill>
                  <a:srgbClr val="FF0000"/>
                </a:solidFill>
              </a:rPr>
              <a:t>2</a:t>
            </a:r>
            <a:r>
              <a:rPr lang="en-US" baseline="-25000">
                <a:solidFill>
                  <a:srgbClr val="FF0000"/>
                </a:solidFill>
              </a:rPr>
              <a:t>j</a:t>
            </a:r>
          </a:p>
        </p:txBody>
      </p:sp>
      <p:sp>
        <p:nvSpPr>
          <p:cNvPr id="34829" name="Text Box 1039"/>
          <p:cNvSpPr txBox="1">
            <a:spLocks noChangeArrowheads="1"/>
          </p:cNvSpPr>
          <p:nvPr/>
        </p:nvSpPr>
        <p:spPr bwMode="auto">
          <a:xfrm>
            <a:off x="3406775" y="1371600"/>
            <a:ext cx="336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n</a:t>
            </a:r>
            <a:r>
              <a:rPr lang="en-US" baseline="-25000">
                <a:solidFill>
                  <a:srgbClr val="FF0000"/>
                </a:solidFill>
              </a:rPr>
              <a:t>j</a:t>
            </a:r>
          </a:p>
        </p:txBody>
      </p:sp>
      <p:sp>
        <p:nvSpPr>
          <p:cNvPr id="34830" name="Text Box 1040"/>
          <p:cNvSpPr txBox="1">
            <a:spLocks noChangeArrowheads="1"/>
          </p:cNvSpPr>
          <p:nvPr/>
        </p:nvSpPr>
        <p:spPr bwMode="auto">
          <a:xfrm>
            <a:off x="3727450" y="1263650"/>
            <a:ext cx="2587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34831" name="Text Box 1041"/>
          <p:cNvSpPr txBox="1">
            <a:spLocks noChangeArrowheads="1"/>
          </p:cNvSpPr>
          <p:nvPr/>
        </p:nvSpPr>
        <p:spPr bwMode="auto">
          <a:xfrm>
            <a:off x="3956050" y="1122363"/>
            <a:ext cx="3444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J</a:t>
            </a:r>
            <a:r>
              <a:rPr lang="en-US" baseline="300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4832" name="Text Box 1042"/>
          <p:cNvSpPr txBox="1">
            <a:spLocks noChangeArrowheads="1"/>
          </p:cNvSpPr>
          <p:nvPr/>
        </p:nvSpPr>
        <p:spPr bwMode="auto">
          <a:xfrm>
            <a:off x="4017963" y="1416050"/>
            <a:ext cx="3190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N</a:t>
            </a:r>
          </a:p>
        </p:txBody>
      </p:sp>
      <p:sp>
        <p:nvSpPr>
          <p:cNvPr id="34833" name="Line 1043"/>
          <p:cNvSpPr>
            <a:spLocks noChangeShapeType="1"/>
          </p:cNvSpPr>
          <p:nvPr/>
        </p:nvSpPr>
        <p:spPr bwMode="auto">
          <a:xfrm>
            <a:off x="3422650" y="1447800"/>
            <a:ext cx="228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4834" name="Line 1044"/>
          <p:cNvSpPr>
            <a:spLocks noChangeShapeType="1"/>
          </p:cNvSpPr>
          <p:nvPr/>
        </p:nvSpPr>
        <p:spPr bwMode="auto">
          <a:xfrm>
            <a:off x="4032250" y="1447800"/>
            <a:ext cx="228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4835" name="Text Box 1045"/>
          <p:cNvSpPr txBox="1">
            <a:spLocks noChangeArrowheads="1"/>
          </p:cNvSpPr>
          <p:nvPr/>
        </p:nvSpPr>
        <p:spPr bwMode="auto">
          <a:xfrm>
            <a:off x="2432050" y="1949450"/>
            <a:ext cx="6127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Jk</a:t>
            </a:r>
            <a:r>
              <a:rPr lang="en-US" baseline="-25000">
                <a:solidFill>
                  <a:srgbClr val="FF0000"/>
                </a:solidFill>
              </a:rPr>
              <a:t>i</a:t>
            </a:r>
            <a:r>
              <a:rPr lang="en-US">
                <a:solidFill>
                  <a:srgbClr val="FF0000"/>
                </a:solidFill>
              </a:rPr>
              <a:t> =</a:t>
            </a:r>
            <a:endParaRPr lang="en-US" baseline="-25000">
              <a:solidFill>
                <a:srgbClr val="FF0000"/>
              </a:solidFill>
            </a:endParaRPr>
          </a:p>
        </p:txBody>
      </p:sp>
      <p:sp>
        <p:nvSpPr>
          <p:cNvPr id="34836" name="Text Box 1046"/>
          <p:cNvSpPr txBox="1">
            <a:spLocks noChangeArrowheads="1"/>
          </p:cNvSpPr>
          <p:nvPr/>
        </p:nvSpPr>
        <p:spPr bwMode="auto">
          <a:xfrm>
            <a:off x="3041650" y="19812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cs typeface="Tahoma" pitchFamily="34" charset="0"/>
              </a:rPr>
              <a:t>Σ</a:t>
            </a:r>
            <a:endParaRPr lang="en-US" sz="1800">
              <a:solidFill>
                <a:srgbClr val="FF0000"/>
              </a:solidFill>
            </a:endParaRPr>
          </a:p>
        </p:txBody>
      </p:sp>
      <p:sp>
        <p:nvSpPr>
          <p:cNvPr id="34837" name="Text Box 1047"/>
          <p:cNvSpPr txBox="1">
            <a:spLocks noChangeArrowheads="1"/>
          </p:cNvSpPr>
          <p:nvPr/>
        </p:nvSpPr>
        <p:spPr bwMode="auto">
          <a:xfrm>
            <a:off x="3057525" y="1752600"/>
            <a:ext cx="273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rgbClr val="FF0000"/>
                </a:solidFill>
              </a:rPr>
              <a:t>k</a:t>
            </a:r>
          </a:p>
        </p:txBody>
      </p:sp>
      <p:sp>
        <p:nvSpPr>
          <p:cNvPr id="34838" name="Text Box 1048"/>
          <p:cNvSpPr txBox="1">
            <a:spLocks noChangeArrowheads="1"/>
          </p:cNvSpPr>
          <p:nvPr/>
        </p:nvSpPr>
        <p:spPr bwMode="auto">
          <a:xfrm>
            <a:off x="3041650" y="2239963"/>
            <a:ext cx="4206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FF0000"/>
                </a:solidFill>
              </a:rPr>
              <a:t>j=1</a:t>
            </a:r>
          </a:p>
        </p:txBody>
      </p:sp>
      <p:sp>
        <p:nvSpPr>
          <p:cNvPr id="34839" name="Text Box 1049"/>
          <p:cNvSpPr txBox="1">
            <a:spLocks noChangeArrowheads="1"/>
          </p:cNvSpPr>
          <p:nvPr/>
        </p:nvSpPr>
        <p:spPr bwMode="auto">
          <a:xfrm>
            <a:off x="3340100" y="19812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cs typeface="Tahoma" pitchFamily="34" charset="0"/>
              </a:rPr>
              <a:t>Σ</a:t>
            </a:r>
            <a:endParaRPr lang="en-US" sz="1800">
              <a:solidFill>
                <a:srgbClr val="FF0000"/>
              </a:solidFill>
            </a:endParaRPr>
          </a:p>
        </p:txBody>
      </p:sp>
      <p:sp>
        <p:nvSpPr>
          <p:cNvPr id="34840" name="Text Box 1050"/>
          <p:cNvSpPr txBox="1">
            <a:spLocks noChangeArrowheads="1"/>
          </p:cNvSpPr>
          <p:nvPr/>
        </p:nvSpPr>
        <p:spPr bwMode="auto">
          <a:xfrm>
            <a:off x="3346450" y="1752600"/>
            <a:ext cx="314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rgbClr val="FF0000"/>
                </a:solidFill>
              </a:rPr>
              <a:t>n</a:t>
            </a:r>
            <a:r>
              <a:rPr lang="en-US" sz="1400" baseline="-25000">
                <a:solidFill>
                  <a:srgbClr val="FF0000"/>
                </a:solidFill>
              </a:rPr>
              <a:t>j</a:t>
            </a:r>
          </a:p>
        </p:txBody>
      </p:sp>
      <p:sp>
        <p:nvSpPr>
          <p:cNvPr id="34841" name="Text Box 1051"/>
          <p:cNvSpPr txBox="1">
            <a:spLocks noChangeArrowheads="1"/>
          </p:cNvSpPr>
          <p:nvPr/>
        </p:nvSpPr>
        <p:spPr bwMode="auto">
          <a:xfrm>
            <a:off x="3346450" y="2239963"/>
            <a:ext cx="4127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FF0000"/>
                </a:solidFill>
              </a:rPr>
              <a:t>i=1</a:t>
            </a:r>
          </a:p>
        </p:txBody>
      </p:sp>
      <p:sp>
        <p:nvSpPr>
          <p:cNvPr id="34842" name="Text Box 1052"/>
          <p:cNvSpPr txBox="1">
            <a:spLocks noChangeArrowheads="1"/>
          </p:cNvSpPr>
          <p:nvPr/>
        </p:nvSpPr>
        <p:spPr bwMode="auto">
          <a:xfrm>
            <a:off x="3625850" y="1981200"/>
            <a:ext cx="482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X</a:t>
            </a:r>
            <a:r>
              <a:rPr lang="en-US" baseline="30000">
                <a:solidFill>
                  <a:srgbClr val="FF0000"/>
                </a:solidFill>
              </a:rPr>
              <a:t>2</a:t>
            </a:r>
            <a:r>
              <a:rPr lang="en-US" baseline="-25000">
                <a:solidFill>
                  <a:srgbClr val="FF0000"/>
                </a:solidFill>
              </a:rPr>
              <a:t>ij</a:t>
            </a:r>
          </a:p>
        </p:txBody>
      </p:sp>
      <p:sp>
        <p:nvSpPr>
          <p:cNvPr id="34843" name="Text Box 1053"/>
          <p:cNvSpPr txBox="1">
            <a:spLocks noChangeArrowheads="1"/>
          </p:cNvSpPr>
          <p:nvPr/>
        </p:nvSpPr>
        <p:spPr bwMode="auto">
          <a:xfrm>
            <a:off x="4002088" y="1981200"/>
            <a:ext cx="2587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34844" name="Text Box 1054"/>
          <p:cNvSpPr txBox="1">
            <a:spLocks noChangeArrowheads="1"/>
          </p:cNvSpPr>
          <p:nvPr/>
        </p:nvSpPr>
        <p:spPr bwMode="auto">
          <a:xfrm>
            <a:off x="4178300" y="19812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cs typeface="Tahoma" pitchFamily="34" charset="0"/>
              </a:rPr>
              <a:t>Σ</a:t>
            </a:r>
            <a:endParaRPr lang="en-US" sz="1800">
              <a:solidFill>
                <a:srgbClr val="FF0000"/>
              </a:solidFill>
            </a:endParaRPr>
          </a:p>
        </p:txBody>
      </p:sp>
      <p:sp>
        <p:nvSpPr>
          <p:cNvPr id="34845" name="Text Box 1055"/>
          <p:cNvSpPr txBox="1">
            <a:spLocks noChangeArrowheads="1"/>
          </p:cNvSpPr>
          <p:nvPr/>
        </p:nvSpPr>
        <p:spPr bwMode="auto">
          <a:xfrm>
            <a:off x="4194175" y="1752600"/>
            <a:ext cx="273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rgbClr val="FF0000"/>
                </a:solidFill>
              </a:rPr>
              <a:t>k</a:t>
            </a:r>
          </a:p>
        </p:txBody>
      </p:sp>
      <p:sp>
        <p:nvSpPr>
          <p:cNvPr id="34846" name="Text Box 1056"/>
          <p:cNvSpPr txBox="1">
            <a:spLocks noChangeArrowheads="1"/>
          </p:cNvSpPr>
          <p:nvPr/>
        </p:nvSpPr>
        <p:spPr bwMode="auto">
          <a:xfrm>
            <a:off x="4144963" y="2209800"/>
            <a:ext cx="4206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FF0000"/>
                </a:solidFill>
              </a:rPr>
              <a:t>j=1</a:t>
            </a:r>
          </a:p>
        </p:txBody>
      </p:sp>
      <p:sp>
        <p:nvSpPr>
          <p:cNvPr id="34847" name="Text Box 1057"/>
          <p:cNvSpPr txBox="1">
            <a:spLocks noChangeArrowheads="1"/>
          </p:cNvSpPr>
          <p:nvPr/>
        </p:nvSpPr>
        <p:spPr bwMode="auto">
          <a:xfrm>
            <a:off x="4486275" y="1797050"/>
            <a:ext cx="3841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J</a:t>
            </a:r>
            <a:r>
              <a:rPr lang="en-US" baseline="30000">
                <a:solidFill>
                  <a:srgbClr val="FF0000"/>
                </a:solidFill>
              </a:rPr>
              <a:t>2</a:t>
            </a:r>
            <a:r>
              <a:rPr lang="en-US" baseline="-25000">
                <a:solidFill>
                  <a:srgbClr val="FF0000"/>
                </a:solidFill>
              </a:rPr>
              <a:t>j</a:t>
            </a:r>
          </a:p>
        </p:txBody>
      </p:sp>
      <p:sp>
        <p:nvSpPr>
          <p:cNvPr id="34848" name="Text Box 1058"/>
          <p:cNvSpPr txBox="1">
            <a:spLocks noChangeArrowheads="1"/>
          </p:cNvSpPr>
          <p:nvPr/>
        </p:nvSpPr>
        <p:spPr bwMode="auto">
          <a:xfrm>
            <a:off x="4565650" y="2101850"/>
            <a:ext cx="336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n</a:t>
            </a:r>
            <a:r>
              <a:rPr lang="en-US" baseline="-25000">
                <a:solidFill>
                  <a:srgbClr val="FF0000"/>
                </a:solidFill>
              </a:rPr>
              <a:t>j</a:t>
            </a:r>
          </a:p>
        </p:txBody>
      </p:sp>
      <p:sp>
        <p:nvSpPr>
          <p:cNvPr id="34849" name="Line 1059"/>
          <p:cNvSpPr>
            <a:spLocks noChangeShapeType="1"/>
          </p:cNvSpPr>
          <p:nvPr/>
        </p:nvSpPr>
        <p:spPr bwMode="auto">
          <a:xfrm>
            <a:off x="4565650" y="2133600"/>
            <a:ext cx="228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4850" name="Text Box 1060"/>
          <p:cNvSpPr txBox="1">
            <a:spLocks noChangeArrowheads="1"/>
          </p:cNvSpPr>
          <p:nvPr/>
        </p:nvSpPr>
        <p:spPr bwMode="auto">
          <a:xfrm>
            <a:off x="5235575" y="1122363"/>
            <a:ext cx="3298825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Di mana : </a:t>
            </a:r>
          </a:p>
          <a:p>
            <a:r>
              <a:rPr lang="en-US">
                <a:solidFill>
                  <a:srgbClr val="FF0000"/>
                </a:solidFill>
              </a:rPr>
              <a:t>J = jumlah seluruh data</a:t>
            </a:r>
          </a:p>
          <a:p>
            <a:r>
              <a:rPr lang="en-US">
                <a:solidFill>
                  <a:srgbClr val="FF0000"/>
                </a:solidFill>
              </a:rPr>
              <a:t>N = banyak data</a:t>
            </a:r>
          </a:p>
          <a:p>
            <a:r>
              <a:rPr lang="en-US">
                <a:solidFill>
                  <a:srgbClr val="FF0000"/>
                </a:solidFill>
              </a:rPr>
              <a:t>k = banyak kelompok</a:t>
            </a:r>
          </a:p>
          <a:p>
            <a:r>
              <a:rPr lang="en-US">
                <a:solidFill>
                  <a:srgbClr val="FF0000"/>
                </a:solidFill>
              </a:rPr>
              <a:t>n</a:t>
            </a:r>
            <a:r>
              <a:rPr lang="en-US" baseline="-25000">
                <a:solidFill>
                  <a:srgbClr val="FF0000"/>
                </a:solidFill>
              </a:rPr>
              <a:t>j</a:t>
            </a:r>
            <a:r>
              <a:rPr lang="en-US">
                <a:solidFill>
                  <a:srgbClr val="FF0000"/>
                </a:solidFill>
              </a:rPr>
              <a:t> = banyak anggota kelompok j</a:t>
            </a:r>
          </a:p>
          <a:p>
            <a:r>
              <a:rPr lang="en-US">
                <a:solidFill>
                  <a:srgbClr val="FF0000"/>
                </a:solidFill>
              </a:rPr>
              <a:t>J</a:t>
            </a:r>
            <a:r>
              <a:rPr lang="en-US" baseline="-25000">
                <a:solidFill>
                  <a:srgbClr val="FF0000"/>
                </a:solidFill>
              </a:rPr>
              <a:t>j</a:t>
            </a:r>
            <a:r>
              <a:rPr lang="en-US">
                <a:solidFill>
                  <a:srgbClr val="FF0000"/>
                </a:solidFill>
              </a:rPr>
              <a:t> = jumlah data dalam kelompok j</a:t>
            </a:r>
          </a:p>
        </p:txBody>
      </p:sp>
      <p:sp>
        <p:nvSpPr>
          <p:cNvPr id="34851" name="Rectangle 1061"/>
          <p:cNvSpPr>
            <a:spLocks noChangeArrowheads="1"/>
          </p:cNvSpPr>
          <p:nvPr/>
        </p:nvSpPr>
        <p:spPr bwMode="auto">
          <a:xfrm>
            <a:off x="533400" y="1066800"/>
            <a:ext cx="1371600" cy="9906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4903" name="Line 1172"/>
          <p:cNvSpPr>
            <a:spLocks noChangeShapeType="1"/>
          </p:cNvSpPr>
          <p:nvPr/>
        </p:nvSpPr>
        <p:spPr bwMode="auto">
          <a:xfrm>
            <a:off x="914400" y="60198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71" name="Text Box 1029"/>
          <p:cNvSpPr txBox="1">
            <a:spLocks noChangeArrowheads="1"/>
          </p:cNvSpPr>
          <p:nvPr/>
        </p:nvSpPr>
        <p:spPr bwMode="auto">
          <a:xfrm>
            <a:off x="742950" y="5108991"/>
            <a:ext cx="627732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id-ID" sz="2400" b="1" dirty="0" smtClean="0">
                <a:solidFill>
                  <a:srgbClr val="3333FF"/>
                </a:solidFill>
              </a:rPr>
              <a:t>4. </a:t>
            </a:r>
            <a:r>
              <a:rPr lang="en-US" sz="2400" dirty="0" err="1"/>
              <a:t>Menentukan</a:t>
            </a:r>
            <a:r>
              <a:rPr lang="en-US" sz="2400" dirty="0"/>
              <a:t> </a:t>
            </a:r>
            <a:r>
              <a:rPr lang="en-US" sz="2400" dirty="0" err="1"/>
              <a:t>kreteria</a:t>
            </a:r>
            <a:r>
              <a:rPr lang="en-US" sz="2400" dirty="0"/>
              <a:t> </a:t>
            </a:r>
            <a:r>
              <a:rPr lang="en-US" sz="2400" dirty="0" err="1"/>
              <a:t>pengujian</a:t>
            </a:r>
            <a:r>
              <a:rPr lang="en-US" sz="2400" dirty="0"/>
              <a:t> : </a:t>
            </a:r>
            <a:endParaRPr lang="id-ID" sz="2400" dirty="0"/>
          </a:p>
          <a:p>
            <a:r>
              <a:rPr lang="id-ID" sz="2400" dirty="0" smtClean="0"/>
              <a:t>	</a:t>
            </a:r>
            <a:r>
              <a:rPr lang="en-US" sz="2400" dirty="0" smtClean="0"/>
              <a:t>H0 </a:t>
            </a:r>
            <a:r>
              <a:rPr lang="en-US" sz="2400" dirty="0" err="1"/>
              <a:t>diterima</a:t>
            </a:r>
            <a:r>
              <a:rPr lang="en-US" sz="2400" dirty="0"/>
              <a:t> </a:t>
            </a:r>
            <a:r>
              <a:rPr lang="en-US" sz="2400" dirty="0" err="1"/>
              <a:t>jika</a:t>
            </a:r>
            <a:r>
              <a:rPr lang="en-US" sz="2400" dirty="0"/>
              <a:t> F </a:t>
            </a:r>
            <a:r>
              <a:rPr lang="en-US" sz="2400" dirty="0" err="1"/>
              <a:t>hitung</a:t>
            </a:r>
            <a:r>
              <a:rPr lang="en-US" sz="2400" dirty="0"/>
              <a:t> </a:t>
            </a:r>
            <a:r>
              <a:rPr lang="en-US" sz="2400" dirty="0">
                <a:sym typeface="Symbol"/>
              </a:rPr>
              <a:t></a:t>
            </a:r>
            <a:r>
              <a:rPr lang="en-US" sz="2400" dirty="0"/>
              <a:t> F table</a:t>
            </a:r>
            <a:endParaRPr lang="id-ID" sz="2400" dirty="0"/>
          </a:p>
          <a:p>
            <a:r>
              <a:rPr lang="id-ID" sz="2400" dirty="0" smtClean="0"/>
              <a:t>	</a:t>
            </a:r>
            <a:r>
              <a:rPr lang="en-US" sz="2400" dirty="0" smtClean="0"/>
              <a:t>H</a:t>
            </a:r>
            <a:r>
              <a:rPr lang="id-ID" sz="2400" dirty="0" smtClean="0"/>
              <a:t>0 </a:t>
            </a:r>
            <a:r>
              <a:rPr lang="en-US" sz="2400" dirty="0" err="1" smtClean="0"/>
              <a:t>ditolak</a:t>
            </a:r>
            <a:r>
              <a:rPr lang="en-US" sz="2400" dirty="0" smtClean="0"/>
              <a:t> </a:t>
            </a:r>
            <a:r>
              <a:rPr lang="en-US" sz="2400" dirty="0" err="1"/>
              <a:t>jika</a:t>
            </a:r>
            <a:r>
              <a:rPr lang="en-US" sz="2400" dirty="0"/>
              <a:t> F </a:t>
            </a:r>
            <a:r>
              <a:rPr lang="en-US" sz="2400" dirty="0" err="1"/>
              <a:t>hitung</a:t>
            </a:r>
            <a:r>
              <a:rPr lang="en-US" sz="2400" dirty="0"/>
              <a:t> </a:t>
            </a:r>
            <a:r>
              <a:rPr lang="en-US" sz="2400" dirty="0">
                <a:sym typeface="Symbol"/>
              </a:rPr>
              <a:t></a:t>
            </a:r>
            <a:r>
              <a:rPr lang="en-US" sz="2400" dirty="0"/>
              <a:t> F table</a:t>
            </a:r>
            <a:endParaRPr lang="en-US" sz="2400" b="1" dirty="0">
              <a:solidFill>
                <a:srgbClr val="3333FF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201065" y="3244334"/>
            <a:ext cx="7418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RJK</a:t>
            </a:r>
            <a:r>
              <a:rPr lang="en-US" baseline="-25000" dirty="0" err="1" smtClean="0"/>
              <a:t>a</a:t>
            </a:r>
            <a:r>
              <a:rPr lang="en-US" dirty="0" smtClean="0"/>
              <a:t> =</a:t>
            </a:r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4859718" y="2996952"/>
            <a:ext cx="4323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Jk</a:t>
            </a:r>
            <a:r>
              <a:rPr lang="en-US" baseline="-25000" dirty="0" err="1" smtClean="0"/>
              <a:t>a</a:t>
            </a:r>
            <a:endParaRPr lang="en-US" baseline="-25000" dirty="0"/>
          </a:p>
        </p:txBody>
      </p:sp>
      <p:sp>
        <p:nvSpPr>
          <p:cNvPr id="40" name="Line 1160"/>
          <p:cNvSpPr>
            <a:spLocks noChangeShapeType="1"/>
          </p:cNvSpPr>
          <p:nvPr/>
        </p:nvSpPr>
        <p:spPr bwMode="auto">
          <a:xfrm>
            <a:off x="4911080" y="34290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1" name="Rectangle 40"/>
          <p:cNvSpPr/>
          <p:nvPr/>
        </p:nvSpPr>
        <p:spPr>
          <a:xfrm>
            <a:off x="4887676" y="3419708"/>
            <a:ext cx="476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k-1</a:t>
            </a:r>
            <a:endParaRPr lang="id-ID" dirty="0"/>
          </a:p>
        </p:txBody>
      </p:sp>
      <p:sp>
        <p:nvSpPr>
          <p:cNvPr id="42" name="Rectangle 41"/>
          <p:cNvSpPr/>
          <p:nvPr/>
        </p:nvSpPr>
        <p:spPr>
          <a:xfrm>
            <a:off x="4218377" y="3995772"/>
            <a:ext cx="70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RJK</a:t>
            </a:r>
            <a:r>
              <a:rPr lang="en-US" baseline="-25000" dirty="0" err="1" smtClean="0"/>
              <a:t>i</a:t>
            </a:r>
            <a:r>
              <a:rPr lang="en-US" dirty="0" smtClean="0"/>
              <a:t> =</a:t>
            </a:r>
            <a:endParaRPr lang="id-ID" dirty="0"/>
          </a:p>
        </p:txBody>
      </p:sp>
      <p:sp>
        <p:nvSpPr>
          <p:cNvPr id="43" name="Rectangle 42"/>
          <p:cNvSpPr/>
          <p:nvPr/>
        </p:nvSpPr>
        <p:spPr>
          <a:xfrm>
            <a:off x="4894214" y="3789040"/>
            <a:ext cx="3978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Jk</a:t>
            </a:r>
            <a:r>
              <a:rPr lang="en-US" baseline="-25000" dirty="0" err="1" smtClean="0"/>
              <a:t>i</a:t>
            </a:r>
            <a:endParaRPr lang="id-ID" dirty="0"/>
          </a:p>
        </p:txBody>
      </p:sp>
      <p:sp>
        <p:nvSpPr>
          <p:cNvPr id="44" name="Line 1160"/>
          <p:cNvSpPr>
            <a:spLocks noChangeShapeType="1"/>
          </p:cNvSpPr>
          <p:nvPr/>
        </p:nvSpPr>
        <p:spPr bwMode="auto">
          <a:xfrm>
            <a:off x="4932040" y="4221088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5" name="Rectangle 44"/>
          <p:cNvSpPr/>
          <p:nvPr/>
        </p:nvSpPr>
        <p:spPr>
          <a:xfrm>
            <a:off x="4893833" y="4211796"/>
            <a:ext cx="6142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N - 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52" name="Text Box 1062"/>
          <p:cNvSpPr txBox="1">
            <a:spLocks noChangeArrowheads="1"/>
          </p:cNvSpPr>
          <p:nvPr/>
        </p:nvSpPr>
        <p:spPr bwMode="auto">
          <a:xfrm>
            <a:off x="517525" y="764704"/>
            <a:ext cx="758286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3333FF"/>
                </a:solidFill>
              </a:rPr>
              <a:t>Contoh</a:t>
            </a:r>
            <a:r>
              <a:rPr lang="en-US" dirty="0">
                <a:solidFill>
                  <a:srgbClr val="3333FF"/>
                </a:solidFill>
              </a:rPr>
              <a:t> :</a:t>
            </a:r>
          </a:p>
          <a:p>
            <a:r>
              <a:rPr lang="en-US" dirty="0" err="1">
                <a:solidFill>
                  <a:srgbClr val="3333FF"/>
                </a:solidFill>
              </a:rPr>
              <a:t>Apakah</a:t>
            </a:r>
            <a:r>
              <a:rPr lang="en-US" dirty="0">
                <a:solidFill>
                  <a:srgbClr val="3333FF"/>
                </a:solidFill>
              </a:rPr>
              <a:t> </a:t>
            </a:r>
            <a:r>
              <a:rPr lang="en-US" dirty="0" err="1">
                <a:solidFill>
                  <a:srgbClr val="3333FF"/>
                </a:solidFill>
              </a:rPr>
              <a:t>terdapat</a:t>
            </a:r>
            <a:r>
              <a:rPr lang="en-US" dirty="0">
                <a:solidFill>
                  <a:srgbClr val="3333FF"/>
                </a:solidFill>
              </a:rPr>
              <a:t> </a:t>
            </a:r>
            <a:r>
              <a:rPr lang="en-US" dirty="0" err="1">
                <a:solidFill>
                  <a:srgbClr val="3333FF"/>
                </a:solidFill>
              </a:rPr>
              <a:t>perbedaan</a:t>
            </a:r>
            <a:r>
              <a:rPr lang="en-US" dirty="0">
                <a:solidFill>
                  <a:srgbClr val="3333FF"/>
                </a:solidFill>
              </a:rPr>
              <a:t> </a:t>
            </a:r>
            <a:r>
              <a:rPr lang="en-US" dirty="0" err="1">
                <a:solidFill>
                  <a:srgbClr val="3333FF"/>
                </a:solidFill>
              </a:rPr>
              <a:t>pandangan</a:t>
            </a:r>
            <a:r>
              <a:rPr lang="en-US" dirty="0">
                <a:solidFill>
                  <a:srgbClr val="3333FF"/>
                </a:solidFill>
              </a:rPr>
              <a:t> </a:t>
            </a:r>
            <a:r>
              <a:rPr lang="en-US" dirty="0" err="1">
                <a:solidFill>
                  <a:srgbClr val="3333FF"/>
                </a:solidFill>
              </a:rPr>
              <a:t>terhadap</a:t>
            </a:r>
            <a:r>
              <a:rPr lang="en-US" dirty="0">
                <a:solidFill>
                  <a:srgbClr val="3333FF"/>
                </a:solidFill>
              </a:rPr>
              <a:t> IPS </a:t>
            </a:r>
            <a:r>
              <a:rPr lang="en-US" dirty="0" err="1">
                <a:solidFill>
                  <a:srgbClr val="3333FF"/>
                </a:solidFill>
              </a:rPr>
              <a:t>siswa</a:t>
            </a:r>
            <a:r>
              <a:rPr lang="en-US" dirty="0">
                <a:solidFill>
                  <a:srgbClr val="3333FF"/>
                </a:solidFill>
              </a:rPr>
              <a:t> SD, SLTP, SMU ?</a:t>
            </a:r>
          </a:p>
          <a:p>
            <a:r>
              <a:rPr lang="en-US" dirty="0">
                <a:solidFill>
                  <a:srgbClr val="3333FF"/>
                </a:solidFill>
              </a:rPr>
              <a:t>Ho : </a:t>
            </a:r>
            <a:r>
              <a:rPr lang="en-US" dirty="0">
                <a:solidFill>
                  <a:srgbClr val="3333FF"/>
                </a:solidFill>
                <a:cs typeface="Tahoma" pitchFamily="34" charset="0"/>
              </a:rPr>
              <a:t>μ</a:t>
            </a:r>
            <a:r>
              <a:rPr lang="en-US" dirty="0">
                <a:solidFill>
                  <a:srgbClr val="3333FF"/>
                </a:solidFill>
              </a:rPr>
              <a:t>1 = </a:t>
            </a:r>
            <a:r>
              <a:rPr lang="en-US" dirty="0">
                <a:solidFill>
                  <a:srgbClr val="3333FF"/>
                </a:solidFill>
                <a:cs typeface="Tahoma" pitchFamily="34" charset="0"/>
              </a:rPr>
              <a:t>μ</a:t>
            </a:r>
            <a:r>
              <a:rPr lang="en-US" dirty="0">
                <a:solidFill>
                  <a:srgbClr val="3333FF"/>
                </a:solidFill>
              </a:rPr>
              <a:t>2 = </a:t>
            </a:r>
            <a:r>
              <a:rPr lang="en-US" dirty="0">
                <a:solidFill>
                  <a:srgbClr val="3333FF"/>
                </a:solidFill>
                <a:cs typeface="Tahoma" pitchFamily="34" charset="0"/>
              </a:rPr>
              <a:t>μ</a:t>
            </a:r>
            <a:r>
              <a:rPr lang="en-US" dirty="0">
                <a:solidFill>
                  <a:srgbClr val="3333FF"/>
                </a:solidFill>
              </a:rPr>
              <a:t>3 (</a:t>
            </a:r>
            <a:r>
              <a:rPr lang="en-US" dirty="0" err="1">
                <a:solidFill>
                  <a:srgbClr val="3333FF"/>
                </a:solidFill>
              </a:rPr>
              <a:t>tidak</a:t>
            </a:r>
            <a:r>
              <a:rPr lang="en-US" dirty="0">
                <a:solidFill>
                  <a:srgbClr val="3333FF"/>
                </a:solidFill>
              </a:rPr>
              <a:t> </a:t>
            </a:r>
            <a:r>
              <a:rPr lang="en-US" dirty="0" err="1">
                <a:solidFill>
                  <a:srgbClr val="3333FF"/>
                </a:solidFill>
              </a:rPr>
              <a:t>terdapat</a:t>
            </a:r>
            <a:r>
              <a:rPr lang="en-US" dirty="0">
                <a:solidFill>
                  <a:srgbClr val="3333FF"/>
                </a:solidFill>
              </a:rPr>
              <a:t> </a:t>
            </a:r>
            <a:r>
              <a:rPr lang="en-US" dirty="0" err="1">
                <a:solidFill>
                  <a:srgbClr val="3333FF"/>
                </a:solidFill>
              </a:rPr>
              <a:t>perbedaan</a:t>
            </a:r>
            <a:r>
              <a:rPr lang="en-US" dirty="0">
                <a:solidFill>
                  <a:srgbClr val="3333FF"/>
                </a:solidFill>
              </a:rPr>
              <a:t> </a:t>
            </a:r>
            <a:r>
              <a:rPr lang="en-US" dirty="0" err="1">
                <a:solidFill>
                  <a:srgbClr val="3333FF"/>
                </a:solidFill>
              </a:rPr>
              <a:t>sikap</a:t>
            </a:r>
            <a:r>
              <a:rPr lang="en-US" dirty="0">
                <a:solidFill>
                  <a:srgbClr val="3333FF"/>
                </a:solidFill>
              </a:rPr>
              <a:t>)</a:t>
            </a:r>
          </a:p>
        </p:txBody>
      </p:sp>
      <p:graphicFrame>
        <p:nvGraphicFramePr>
          <p:cNvPr id="50291" name="Group 1139"/>
          <p:cNvGraphicFramePr>
            <a:graphicFrameLocks noGrp="1"/>
          </p:cNvGraphicFramePr>
          <p:nvPr/>
        </p:nvGraphicFramePr>
        <p:xfrm>
          <a:off x="685800" y="2132856"/>
          <a:ext cx="2743200" cy="2438400"/>
        </p:xfrm>
        <a:graphic>
          <a:graphicData uri="http://schemas.openxmlformats.org/drawingml/2006/table">
            <a:tbl>
              <a:tblPr/>
              <a:tblGrid>
                <a:gridCol w="533400"/>
                <a:gridCol w="685800"/>
                <a:gridCol w="762000"/>
                <a:gridCol w="762000"/>
              </a:tblGrid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X3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sym typeface="Symbol" pitchFamily="18" charset="2"/>
                        </a:rPr>
                        <a:t>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4900" name="Text Box 1132"/>
          <p:cNvSpPr txBox="1">
            <a:spLocks noChangeArrowheads="1"/>
          </p:cNvSpPr>
          <p:nvPr/>
        </p:nvSpPr>
        <p:spPr bwMode="auto">
          <a:xfrm>
            <a:off x="838200" y="3933056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>
                <a:cs typeface="Tahoma" pitchFamily="34" charset="0"/>
              </a:rPr>
              <a:t>Σ</a:t>
            </a:r>
            <a:endParaRPr lang="en-US" sz="1800" b="1"/>
          </a:p>
        </p:txBody>
      </p:sp>
      <p:grpSp>
        <p:nvGrpSpPr>
          <p:cNvPr id="2" name="Group 1173"/>
          <p:cNvGrpSpPr>
            <a:grpSpLocks/>
          </p:cNvGrpSpPr>
          <p:nvPr/>
        </p:nvGrpSpPr>
        <p:grpSpPr bwMode="auto">
          <a:xfrm>
            <a:off x="4067944" y="3289920"/>
            <a:ext cx="4503738" cy="1219200"/>
            <a:chOff x="2678" y="2352"/>
            <a:chExt cx="2837" cy="768"/>
          </a:xfrm>
        </p:grpSpPr>
        <p:sp>
          <p:nvSpPr>
            <p:cNvPr id="34917" name="Text Box 1140"/>
            <p:cNvSpPr txBox="1">
              <a:spLocks noChangeArrowheads="1"/>
            </p:cNvSpPr>
            <p:nvPr/>
          </p:nvSpPr>
          <p:spPr bwMode="auto">
            <a:xfrm>
              <a:off x="2688" y="2428"/>
              <a:ext cx="43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/>
                <a:t>Jk</a:t>
              </a:r>
              <a:r>
                <a:rPr lang="en-US" baseline="-25000"/>
                <a:t>a</a:t>
              </a:r>
              <a:r>
                <a:rPr lang="en-US"/>
                <a:t> =</a:t>
              </a:r>
            </a:p>
          </p:txBody>
        </p:sp>
        <p:sp>
          <p:nvSpPr>
            <p:cNvPr id="34918" name="Text Box 1141"/>
            <p:cNvSpPr txBox="1">
              <a:spLocks noChangeArrowheads="1"/>
            </p:cNvSpPr>
            <p:nvPr/>
          </p:nvSpPr>
          <p:spPr bwMode="auto">
            <a:xfrm>
              <a:off x="3106" y="2352"/>
              <a:ext cx="95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21</a:t>
              </a:r>
              <a:r>
                <a:rPr lang="en-US" baseline="30000"/>
                <a:t>2</a:t>
              </a:r>
              <a:r>
                <a:rPr lang="en-US"/>
                <a:t> + 7</a:t>
              </a:r>
              <a:r>
                <a:rPr lang="en-US" baseline="30000"/>
                <a:t>2</a:t>
              </a:r>
              <a:r>
                <a:rPr lang="en-US"/>
                <a:t> + 15</a:t>
              </a:r>
              <a:r>
                <a:rPr lang="en-US" baseline="30000"/>
                <a:t>2</a:t>
              </a:r>
            </a:p>
          </p:txBody>
        </p:sp>
        <p:sp>
          <p:nvSpPr>
            <p:cNvPr id="34919" name="Line 1142"/>
            <p:cNvSpPr>
              <a:spLocks noChangeShapeType="1"/>
            </p:cNvSpPr>
            <p:nvPr/>
          </p:nvSpPr>
          <p:spPr bwMode="auto">
            <a:xfrm>
              <a:off x="3168" y="2544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4920" name="Text Box 1143"/>
            <p:cNvSpPr txBox="1">
              <a:spLocks noChangeArrowheads="1"/>
            </p:cNvSpPr>
            <p:nvPr/>
          </p:nvSpPr>
          <p:spPr bwMode="auto">
            <a:xfrm>
              <a:off x="3446" y="2531"/>
              <a:ext cx="18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5</a:t>
              </a:r>
            </a:p>
          </p:txBody>
        </p:sp>
        <p:sp>
          <p:nvSpPr>
            <p:cNvPr id="34921" name="Text Box 1144"/>
            <p:cNvSpPr txBox="1">
              <a:spLocks noChangeArrowheads="1"/>
            </p:cNvSpPr>
            <p:nvPr/>
          </p:nvSpPr>
          <p:spPr bwMode="auto">
            <a:xfrm>
              <a:off x="4022" y="2435"/>
              <a:ext cx="16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-</a:t>
              </a:r>
            </a:p>
          </p:txBody>
        </p:sp>
        <p:sp>
          <p:nvSpPr>
            <p:cNvPr id="34922" name="Text Box 1146"/>
            <p:cNvSpPr txBox="1">
              <a:spLocks noChangeArrowheads="1"/>
            </p:cNvSpPr>
            <p:nvPr/>
          </p:nvSpPr>
          <p:spPr bwMode="auto">
            <a:xfrm>
              <a:off x="4166" y="2352"/>
              <a:ext cx="30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43</a:t>
              </a:r>
              <a:r>
                <a:rPr lang="en-US" baseline="30000"/>
                <a:t>2</a:t>
              </a:r>
            </a:p>
          </p:txBody>
        </p:sp>
        <p:sp>
          <p:nvSpPr>
            <p:cNvPr id="34923" name="Text Box 1147"/>
            <p:cNvSpPr txBox="1">
              <a:spLocks noChangeArrowheads="1"/>
            </p:cNvSpPr>
            <p:nvPr/>
          </p:nvSpPr>
          <p:spPr bwMode="auto">
            <a:xfrm>
              <a:off x="4176" y="2531"/>
              <a:ext cx="25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15</a:t>
              </a:r>
            </a:p>
          </p:txBody>
        </p:sp>
        <p:sp>
          <p:nvSpPr>
            <p:cNvPr id="34924" name="Line 1148"/>
            <p:cNvSpPr>
              <a:spLocks noChangeShapeType="1"/>
            </p:cNvSpPr>
            <p:nvPr/>
          </p:nvSpPr>
          <p:spPr bwMode="auto">
            <a:xfrm>
              <a:off x="4224" y="2544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4925" name="Text Box 1149"/>
            <p:cNvSpPr txBox="1">
              <a:spLocks noChangeArrowheads="1"/>
            </p:cNvSpPr>
            <p:nvPr/>
          </p:nvSpPr>
          <p:spPr bwMode="auto">
            <a:xfrm>
              <a:off x="4454" y="2435"/>
              <a:ext cx="56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= 19.73</a:t>
              </a:r>
            </a:p>
          </p:txBody>
        </p:sp>
        <p:sp>
          <p:nvSpPr>
            <p:cNvPr id="34926" name="Text Box 1150"/>
            <p:cNvSpPr txBox="1">
              <a:spLocks noChangeArrowheads="1"/>
            </p:cNvSpPr>
            <p:nvPr/>
          </p:nvSpPr>
          <p:spPr bwMode="auto">
            <a:xfrm>
              <a:off x="2678" y="2819"/>
              <a:ext cx="38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Jk</a:t>
              </a:r>
              <a:r>
                <a:rPr lang="en-US" baseline="-25000"/>
                <a:t>i</a:t>
              </a:r>
              <a:r>
                <a:rPr lang="en-US"/>
                <a:t> =</a:t>
              </a:r>
            </a:p>
          </p:txBody>
        </p:sp>
        <p:sp>
          <p:nvSpPr>
            <p:cNvPr id="34927" name="Text Box 1151"/>
            <p:cNvSpPr txBox="1">
              <a:spLocks noChangeArrowheads="1"/>
            </p:cNvSpPr>
            <p:nvPr/>
          </p:nvSpPr>
          <p:spPr bwMode="auto">
            <a:xfrm>
              <a:off x="3110" y="2812"/>
              <a:ext cx="100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3</a:t>
              </a:r>
              <a:r>
                <a:rPr lang="en-US" baseline="30000"/>
                <a:t>2</a:t>
              </a:r>
              <a:r>
                <a:rPr lang="en-US"/>
                <a:t> + 4</a:t>
              </a:r>
              <a:r>
                <a:rPr lang="en-US" baseline="30000"/>
                <a:t>2</a:t>
              </a:r>
              <a:r>
                <a:rPr lang="en-US"/>
                <a:t> + 5</a:t>
              </a:r>
              <a:r>
                <a:rPr lang="en-US" baseline="30000"/>
                <a:t>2</a:t>
              </a:r>
              <a:r>
                <a:rPr lang="en-US"/>
                <a:t>  …</a:t>
              </a:r>
            </a:p>
          </p:txBody>
        </p:sp>
        <p:sp>
          <p:nvSpPr>
            <p:cNvPr id="34928" name="Text Box 1152"/>
            <p:cNvSpPr txBox="1">
              <a:spLocks noChangeArrowheads="1"/>
            </p:cNvSpPr>
            <p:nvPr/>
          </p:nvSpPr>
          <p:spPr bwMode="auto">
            <a:xfrm>
              <a:off x="4070" y="2832"/>
              <a:ext cx="16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-</a:t>
              </a:r>
            </a:p>
          </p:txBody>
        </p:sp>
        <p:sp>
          <p:nvSpPr>
            <p:cNvPr id="34929" name="Text Box 1153"/>
            <p:cNvSpPr txBox="1">
              <a:spLocks noChangeArrowheads="1"/>
            </p:cNvSpPr>
            <p:nvPr/>
          </p:nvSpPr>
          <p:spPr bwMode="auto">
            <a:xfrm>
              <a:off x="4228" y="2736"/>
              <a:ext cx="95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21</a:t>
              </a:r>
              <a:r>
                <a:rPr lang="en-US" baseline="30000"/>
                <a:t>2</a:t>
              </a:r>
              <a:r>
                <a:rPr lang="en-US"/>
                <a:t> + 7</a:t>
              </a:r>
              <a:r>
                <a:rPr lang="en-US" baseline="30000"/>
                <a:t>2</a:t>
              </a:r>
              <a:r>
                <a:rPr lang="en-US"/>
                <a:t> + 15</a:t>
              </a:r>
              <a:r>
                <a:rPr lang="en-US" baseline="30000"/>
                <a:t>2</a:t>
              </a:r>
            </a:p>
          </p:txBody>
        </p:sp>
        <p:sp>
          <p:nvSpPr>
            <p:cNvPr id="34930" name="Line 1154"/>
            <p:cNvSpPr>
              <a:spLocks noChangeShapeType="1"/>
            </p:cNvSpPr>
            <p:nvPr/>
          </p:nvSpPr>
          <p:spPr bwMode="auto">
            <a:xfrm>
              <a:off x="4272" y="2928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4931" name="Text Box 1155"/>
            <p:cNvSpPr txBox="1">
              <a:spLocks noChangeArrowheads="1"/>
            </p:cNvSpPr>
            <p:nvPr/>
          </p:nvSpPr>
          <p:spPr bwMode="auto">
            <a:xfrm>
              <a:off x="4614" y="2908"/>
              <a:ext cx="18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5</a:t>
              </a:r>
            </a:p>
          </p:txBody>
        </p:sp>
        <p:sp>
          <p:nvSpPr>
            <p:cNvPr id="34932" name="Text Box 1156"/>
            <p:cNvSpPr txBox="1">
              <a:spLocks noChangeArrowheads="1"/>
            </p:cNvSpPr>
            <p:nvPr/>
          </p:nvSpPr>
          <p:spPr bwMode="auto">
            <a:xfrm>
              <a:off x="5126" y="2832"/>
              <a:ext cx="389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= 10</a:t>
              </a:r>
            </a:p>
          </p:txBody>
        </p:sp>
      </p:grpSp>
      <p:grpSp>
        <p:nvGrpSpPr>
          <p:cNvPr id="3" name="Group 1174"/>
          <p:cNvGrpSpPr>
            <a:grpSpLocks/>
          </p:cNvGrpSpPr>
          <p:nvPr/>
        </p:nvGrpSpPr>
        <p:grpSpPr bwMode="auto">
          <a:xfrm>
            <a:off x="3698875" y="4876800"/>
            <a:ext cx="5292725" cy="1535113"/>
            <a:chOff x="2330" y="3072"/>
            <a:chExt cx="3334" cy="967"/>
          </a:xfrm>
        </p:grpSpPr>
        <p:sp>
          <p:nvSpPr>
            <p:cNvPr id="34904" name="Text Box 1157"/>
            <p:cNvSpPr txBox="1">
              <a:spLocks noChangeArrowheads="1"/>
            </p:cNvSpPr>
            <p:nvPr/>
          </p:nvSpPr>
          <p:spPr bwMode="auto">
            <a:xfrm>
              <a:off x="2342" y="3203"/>
              <a:ext cx="50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dirty="0" err="1"/>
                <a:t>RJK</a:t>
              </a:r>
              <a:r>
                <a:rPr lang="en-US" baseline="-25000" dirty="0" err="1"/>
                <a:t>a</a:t>
              </a:r>
              <a:r>
                <a:rPr lang="en-US" dirty="0"/>
                <a:t> =</a:t>
              </a:r>
            </a:p>
          </p:txBody>
        </p:sp>
        <p:sp>
          <p:nvSpPr>
            <p:cNvPr id="34905" name="Text Box 1158"/>
            <p:cNvSpPr txBox="1">
              <a:spLocks noChangeArrowheads="1"/>
            </p:cNvSpPr>
            <p:nvPr/>
          </p:nvSpPr>
          <p:spPr bwMode="auto">
            <a:xfrm>
              <a:off x="2841" y="3072"/>
              <a:ext cx="279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dirty="0" err="1"/>
                <a:t>Jk</a:t>
              </a:r>
              <a:r>
                <a:rPr lang="en-US" baseline="-25000" dirty="0" err="1"/>
                <a:t>a</a:t>
              </a:r>
              <a:endParaRPr lang="en-US" baseline="-25000" dirty="0"/>
            </a:p>
          </p:txBody>
        </p:sp>
        <p:sp>
          <p:nvSpPr>
            <p:cNvPr id="34906" name="Text Box 1159"/>
            <p:cNvSpPr txBox="1">
              <a:spLocks noChangeArrowheads="1"/>
            </p:cNvSpPr>
            <p:nvPr/>
          </p:nvSpPr>
          <p:spPr bwMode="auto">
            <a:xfrm>
              <a:off x="2880" y="3360"/>
              <a:ext cx="29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dirty="0"/>
                <a:t>k-1</a:t>
              </a:r>
            </a:p>
          </p:txBody>
        </p:sp>
        <p:sp>
          <p:nvSpPr>
            <p:cNvPr id="34907" name="Line 1160"/>
            <p:cNvSpPr>
              <a:spLocks noChangeShapeType="1"/>
            </p:cNvSpPr>
            <p:nvPr/>
          </p:nvSpPr>
          <p:spPr bwMode="auto">
            <a:xfrm>
              <a:off x="2880" y="3312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4908" name="Text Box 1161"/>
            <p:cNvSpPr txBox="1">
              <a:spLocks noChangeArrowheads="1"/>
            </p:cNvSpPr>
            <p:nvPr/>
          </p:nvSpPr>
          <p:spPr bwMode="auto">
            <a:xfrm>
              <a:off x="3206" y="3203"/>
              <a:ext cx="1179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= 19.73/2 = 9.865</a:t>
              </a:r>
            </a:p>
          </p:txBody>
        </p:sp>
        <p:sp>
          <p:nvSpPr>
            <p:cNvPr id="34909" name="Text Box 1162"/>
            <p:cNvSpPr txBox="1">
              <a:spLocks noChangeArrowheads="1"/>
            </p:cNvSpPr>
            <p:nvPr/>
          </p:nvSpPr>
          <p:spPr bwMode="auto">
            <a:xfrm>
              <a:off x="2330" y="3676"/>
              <a:ext cx="47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dirty="0" err="1"/>
                <a:t>RJK</a:t>
              </a:r>
              <a:r>
                <a:rPr lang="en-US" baseline="-25000" dirty="0" err="1"/>
                <a:t>i</a:t>
              </a:r>
              <a:r>
                <a:rPr lang="en-US" dirty="0"/>
                <a:t> =</a:t>
              </a:r>
            </a:p>
          </p:txBody>
        </p:sp>
        <p:sp>
          <p:nvSpPr>
            <p:cNvPr id="34910" name="Text Box 1163"/>
            <p:cNvSpPr txBox="1">
              <a:spLocks noChangeArrowheads="1"/>
            </p:cNvSpPr>
            <p:nvPr/>
          </p:nvSpPr>
          <p:spPr bwMode="auto">
            <a:xfrm>
              <a:off x="2875" y="3552"/>
              <a:ext cx="29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dirty="0" err="1"/>
                <a:t>Jk</a:t>
              </a:r>
              <a:r>
                <a:rPr lang="en-US" baseline="-25000" dirty="0" err="1"/>
                <a:t>i</a:t>
              </a:r>
              <a:r>
                <a:rPr lang="en-US" dirty="0"/>
                <a:t> </a:t>
              </a:r>
            </a:p>
          </p:txBody>
        </p:sp>
        <p:sp>
          <p:nvSpPr>
            <p:cNvPr id="34911" name="Text Box 1164"/>
            <p:cNvSpPr txBox="1">
              <a:spLocks noChangeArrowheads="1"/>
            </p:cNvSpPr>
            <p:nvPr/>
          </p:nvSpPr>
          <p:spPr bwMode="auto">
            <a:xfrm>
              <a:off x="2822" y="3827"/>
              <a:ext cx="39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dirty="0"/>
                <a:t>N - k</a:t>
              </a:r>
            </a:p>
          </p:txBody>
        </p:sp>
        <p:sp>
          <p:nvSpPr>
            <p:cNvPr id="34912" name="Line 1165"/>
            <p:cNvSpPr>
              <a:spLocks noChangeShapeType="1"/>
            </p:cNvSpPr>
            <p:nvPr/>
          </p:nvSpPr>
          <p:spPr bwMode="auto">
            <a:xfrm>
              <a:off x="2880" y="3792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4913" name="Text Box 1166"/>
            <p:cNvSpPr txBox="1">
              <a:spLocks noChangeArrowheads="1"/>
            </p:cNvSpPr>
            <p:nvPr/>
          </p:nvSpPr>
          <p:spPr bwMode="auto">
            <a:xfrm>
              <a:off x="3206" y="3683"/>
              <a:ext cx="118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= 10/15-3 = 0.833</a:t>
              </a:r>
            </a:p>
          </p:txBody>
        </p:sp>
        <p:sp>
          <p:nvSpPr>
            <p:cNvPr id="34914" name="Text Box 1167"/>
            <p:cNvSpPr txBox="1">
              <a:spLocks noChangeArrowheads="1"/>
            </p:cNvSpPr>
            <p:nvPr/>
          </p:nvSpPr>
          <p:spPr bwMode="auto">
            <a:xfrm>
              <a:off x="4501" y="3312"/>
              <a:ext cx="116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F = 9.865 / 0.833 </a:t>
              </a:r>
            </a:p>
          </p:txBody>
        </p:sp>
        <p:sp>
          <p:nvSpPr>
            <p:cNvPr id="34915" name="Text Box 1169"/>
            <p:cNvSpPr txBox="1">
              <a:spLocks noChangeArrowheads="1"/>
            </p:cNvSpPr>
            <p:nvPr/>
          </p:nvSpPr>
          <p:spPr bwMode="auto">
            <a:xfrm>
              <a:off x="4641" y="3504"/>
              <a:ext cx="63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= 11.838</a:t>
              </a:r>
            </a:p>
          </p:txBody>
        </p:sp>
        <p:sp>
          <p:nvSpPr>
            <p:cNvPr id="34916" name="Rectangle 1171"/>
            <p:cNvSpPr>
              <a:spLocks noChangeArrowheads="1"/>
            </p:cNvSpPr>
            <p:nvPr/>
          </p:nvSpPr>
          <p:spPr bwMode="auto">
            <a:xfrm>
              <a:off x="4464" y="3216"/>
              <a:ext cx="1200" cy="57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</p:grpSp>
      <p:sp>
        <p:nvSpPr>
          <p:cNvPr id="34903" name="Line 1172"/>
          <p:cNvSpPr>
            <a:spLocks noChangeShapeType="1"/>
          </p:cNvSpPr>
          <p:nvPr/>
        </p:nvSpPr>
        <p:spPr bwMode="auto">
          <a:xfrm>
            <a:off x="914400" y="4365104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639</Words>
  <Application>Microsoft Office PowerPoint</Application>
  <PresentationFormat>On-screen Show (4:3)</PresentationFormat>
  <Paragraphs>219</Paragraphs>
  <Slides>14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Equation</vt:lpstr>
      <vt:lpstr>UJI ANOVA  (ANALISYS OF VARIAN)</vt:lpstr>
      <vt:lpstr>ANALYSIS OF VARIANCE (ANOVA)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Contoh : Sebuah penelitian dilakukan untuk mengetahui apakah ada perbedaan metode kerja pada tingkat produktivitas. Ada tiga metode kerja yang akan diuji. Diambil sample masing – masing 5 orang karyawan untuk mengerjakan pekrjaan, lalu dicatat waktu yang digunakan (menit) sebagai berikut :</vt:lpstr>
      <vt:lpstr>Contoh : 3 merk mobil diesel ditawarkan kepada PT. Untung Terus yang merencanakan akan mebeli 99 buah mobil diesel. Direktur perusahaan memutuskan untuk membeli ke-tiga merk tersebut. Sama rata (masing-masing 33 buah) karena menganggap, bahwa ke 3 merk mobil tersebut tidak berbeda dalam penggunaan BBM. Coba uji keputusan tersebut dengan  = 5%, bila diketahui data percobaan sampel ketiga merk mobil tersebut adalah :</vt:lpstr>
      <vt:lpstr>Jawab : 1.  Ho : 1 = 2 = 3  Hi  : satu atau lebih  berbeda dari lainnya 2.  = 5%  Numerator  = (k – 1) = 3 – 1 = 2  Denominator =  seluruh item  -  kolom  = 12 – 3 = 9   F (0,05 ; 2 ; 9) = 4,26  -     Daerah penerimaan Ho adalah F &lt; 4,26  - Daerah penerimaan Hi adalah F &gt; 4,26</vt:lpstr>
      <vt:lpstr> 3. Nilai F Uji atau F Ratio :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toshiba</dc:creator>
  <cp:lastModifiedBy>Toshiba</cp:lastModifiedBy>
  <cp:revision>25</cp:revision>
  <dcterms:created xsi:type="dcterms:W3CDTF">2014-10-10T11:12:58Z</dcterms:created>
  <dcterms:modified xsi:type="dcterms:W3CDTF">2017-10-02T04:58:17Z</dcterms:modified>
</cp:coreProperties>
</file>